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2">
  <p:sldMasterIdLst>
    <p:sldMasterId id="2147483648" r:id="rId1"/>
    <p:sldMasterId id="2147483653" r:id="rId2"/>
    <p:sldMasterId id="2147483655" r:id="rId3"/>
    <p:sldMasterId id="2147483670" r:id="rId4"/>
  </p:sldMasterIdLst>
  <p:notesMasterIdLst>
    <p:notesMasterId r:id="rId36"/>
  </p:notesMasterIdLst>
  <p:handoutMasterIdLst>
    <p:handoutMasterId r:id="rId37"/>
  </p:handoutMasterIdLst>
  <p:sldIdLst>
    <p:sldId id="259" r:id="rId5"/>
    <p:sldId id="361" r:id="rId6"/>
    <p:sldId id="376" r:id="rId7"/>
    <p:sldId id="377" r:id="rId8"/>
    <p:sldId id="378" r:id="rId9"/>
    <p:sldId id="379" r:id="rId10"/>
    <p:sldId id="380" r:id="rId11"/>
    <p:sldId id="381" r:id="rId12"/>
    <p:sldId id="382" r:id="rId13"/>
    <p:sldId id="383" r:id="rId14"/>
    <p:sldId id="384" r:id="rId15"/>
    <p:sldId id="385" r:id="rId16"/>
    <p:sldId id="386" r:id="rId17"/>
    <p:sldId id="387" r:id="rId18"/>
    <p:sldId id="388" r:id="rId19"/>
    <p:sldId id="389" r:id="rId20"/>
    <p:sldId id="390" r:id="rId21"/>
    <p:sldId id="391" r:id="rId22"/>
    <p:sldId id="392" r:id="rId23"/>
    <p:sldId id="393" r:id="rId24"/>
    <p:sldId id="394" r:id="rId25"/>
    <p:sldId id="395" r:id="rId26"/>
    <p:sldId id="396" r:id="rId27"/>
    <p:sldId id="397" r:id="rId28"/>
    <p:sldId id="398" r:id="rId29"/>
    <p:sldId id="399" r:id="rId30"/>
    <p:sldId id="400" r:id="rId31"/>
    <p:sldId id="401" r:id="rId32"/>
    <p:sldId id="402" r:id="rId33"/>
    <p:sldId id="403" r:id="rId34"/>
    <p:sldId id="375" r:id="rId3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C0000"/>
    <a:srgbClr val="00449A"/>
    <a:srgbClr val="002C6C"/>
    <a:srgbClr val="003A8E"/>
    <a:srgbClr val="003A8F"/>
    <a:srgbClr val="E47C37"/>
    <a:srgbClr val="E3893D"/>
    <a:srgbClr val="0064B8"/>
    <a:srgbClr val="F0F0F0"/>
    <a:srgbClr val="7474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5" autoAdjust="0"/>
    <p:restoredTop sz="87130"/>
  </p:normalViewPr>
  <p:slideViewPr>
    <p:cSldViewPr snapToGrid="0" snapToObjects="1">
      <p:cViewPr varScale="1">
        <p:scale>
          <a:sx n="114" d="100"/>
          <a:sy n="114" d="100"/>
        </p:scale>
        <p:origin x="1278" y="102"/>
      </p:cViewPr>
      <p:guideLst>
        <p:guide orient="horz" pos="2160"/>
        <p:guide pos="2880"/>
      </p:guideLst>
    </p:cSldViewPr>
  </p:slid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72" d="100"/>
          <a:sy n="172" d="100"/>
        </p:scale>
        <p:origin x="2264"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17705E-39B1-9745-BFB1-E2AFB77B681B}" type="datetimeFigureOut">
              <a:rPr lang="en-US" smtClean="0"/>
              <a:pPr/>
              <a:t>10/21/2020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05FF3E-1ADD-BE4F-9ED2-20CB81AE9765}"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pPr/>
              <a:t>2020/10/21</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pPr/>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pPr/>
              <a:t>1</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11</a:t>
            </a:fld>
            <a:endParaRPr kumimoji="1" lang="zh-CN" altLang="en-US"/>
          </a:p>
        </p:txBody>
      </p:sp>
    </p:spTree>
    <p:extLst>
      <p:ext uri="{BB962C8B-B14F-4D97-AF65-F5344CB8AC3E}">
        <p14:creationId xmlns:p14="http://schemas.microsoft.com/office/powerpoint/2010/main" val="8062865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12</a:t>
            </a:fld>
            <a:endParaRPr kumimoji="1" lang="zh-CN" altLang="en-US"/>
          </a:p>
        </p:txBody>
      </p:sp>
    </p:spTree>
    <p:extLst>
      <p:ext uri="{BB962C8B-B14F-4D97-AF65-F5344CB8AC3E}">
        <p14:creationId xmlns:p14="http://schemas.microsoft.com/office/powerpoint/2010/main" val="4126201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13</a:t>
            </a:fld>
            <a:endParaRPr kumimoji="1" lang="zh-CN" altLang="en-US"/>
          </a:p>
        </p:txBody>
      </p:sp>
    </p:spTree>
    <p:extLst>
      <p:ext uri="{BB962C8B-B14F-4D97-AF65-F5344CB8AC3E}">
        <p14:creationId xmlns:p14="http://schemas.microsoft.com/office/powerpoint/2010/main" val="2619311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2</a:t>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3</a:t>
            </a:fld>
            <a:endParaRPr kumimoji="1" lang="zh-CN" altLang="en-US"/>
          </a:p>
        </p:txBody>
      </p:sp>
    </p:spTree>
    <p:extLst>
      <p:ext uri="{BB962C8B-B14F-4D97-AF65-F5344CB8AC3E}">
        <p14:creationId xmlns:p14="http://schemas.microsoft.com/office/powerpoint/2010/main" val="3205731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4</a:t>
            </a:fld>
            <a:endParaRPr kumimoji="1" lang="zh-CN" altLang="en-US"/>
          </a:p>
        </p:txBody>
      </p:sp>
    </p:spTree>
    <p:extLst>
      <p:ext uri="{BB962C8B-B14F-4D97-AF65-F5344CB8AC3E}">
        <p14:creationId xmlns:p14="http://schemas.microsoft.com/office/powerpoint/2010/main" val="2793867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6</a:t>
            </a:fld>
            <a:endParaRPr kumimoji="1" lang="zh-CN" altLang="en-US"/>
          </a:p>
        </p:txBody>
      </p:sp>
    </p:spTree>
    <p:extLst>
      <p:ext uri="{BB962C8B-B14F-4D97-AF65-F5344CB8AC3E}">
        <p14:creationId xmlns:p14="http://schemas.microsoft.com/office/powerpoint/2010/main" val="3418709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7</a:t>
            </a:fld>
            <a:endParaRPr kumimoji="1" lang="zh-CN" altLang="en-US"/>
          </a:p>
        </p:txBody>
      </p:sp>
    </p:spTree>
    <p:extLst>
      <p:ext uri="{BB962C8B-B14F-4D97-AF65-F5344CB8AC3E}">
        <p14:creationId xmlns:p14="http://schemas.microsoft.com/office/powerpoint/2010/main" val="981247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8</a:t>
            </a:fld>
            <a:endParaRPr kumimoji="1" lang="zh-CN" altLang="en-US"/>
          </a:p>
        </p:txBody>
      </p:sp>
    </p:spTree>
    <p:extLst>
      <p:ext uri="{BB962C8B-B14F-4D97-AF65-F5344CB8AC3E}">
        <p14:creationId xmlns:p14="http://schemas.microsoft.com/office/powerpoint/2010/main" val="4030571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9</a:t>
            </a:fld>
            <a:endParaRPr kumimoji="1" lang="zh-CN" altLang="en-US"/>
          </a:p>
        </p:txBody>
      </p:sp>
    </p:spTree>
    <p:extLst>
      <p:ext uri="{BB962C8B-B14F-4D97-AF65-F5344CB8AC3E}">
        <p14:creationId xmlns:p14="http://schemas.microsoft.com/office/powerpoint/2010/main" val="2609011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10</a:t>
            </a:fld>
            <a:endParaRPr kumimoji="1" lang="zh-CN" altLang="en-US"/>
          </a:p>
        </p:txBody>
      </p:sp>
    </p:spTree>
    <p:extLst>
      <p:ext uri="{BB962C8B-B14F-4D97-AF65-F5344CB8AC3E}">
        <p14:creationId xmlns:p14="http://schemas.microsoft.com/office/powerpoint/2010/main" val="3501238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3" y="223935"/>
            <a:ext cx="727787"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3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832562" y="223935"/>
            <a:ext cx="4826259" cy="652366"/>
          </a:xfrm>
          <a:prstGeom prst="rect">
            <a:avLst/>
          </a:prstGeom>
          <a:noFill/>
        </p:spPr>
        <p:txBody>
          <a:bodyPr anchor="ctr"/>
          <a:lstStyle>
            <a:lvl1pPr marL="0" indent="0">
              <a:lnSpc>
                <a:spcPct val="100000"/>
              </a:lnSpc>
              <a:buNone/>
              <a:defRPr sz="21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10/21/2020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98745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10/21/2020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7620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10/21/2020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794195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10/21/2020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42489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10/21/2020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67151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89910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425329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3" y="223935"/>
            <a:ext cx="727787"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3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832562" y="223935"/>
            <a:ext cx="4826259" cy="652366"/>
          </a:xfrm>
          <a:prstGeom prst="rect">
            <a:avLst/>
          </a:prstGeom>
          <a:noFill/>
        </p:spPr>
        <p:txBody>
          <a:bodyPr anchor="ctr"/>
          <a:lstStyle>
            <a:lvl1pPr marL="0" indent="0">
              <a:lnSpc>
                <a:spcPct val="100000"/>
              </a:lnSpc>
              <a:buNone/>
              <a:defRPr sz="21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extLst>
      <p:ext uri="{BB962C8B-B14F-4D97-AF65-F5344CB8AC3E}">
        <p14:creationId xmlns:p14="http://schemas.microsoft.com/office/powerpoint/2010/main" val="3268865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892" indent="0">
              <a:buFontTx/>
              <a:buNone/>
              <a:defRPr sz="2100" b="1">
                <a:solidFill>
                  <a:schemeClr val="bg1"/>
                </a:solidFill>
                <a:latin typeface="+mj-ea"/>
                <a:ea typeface="+mj-ea"/>
              </a:defRPr>
            </a:lvl2pPr>
            <a:lvl3pPr marL="685783" indent="0">
              <a:buFontTx/>
              <a:buNone/>
              <a:defRPr sz="2100" b="1">
                <a:solidFill>
                  <a:schemeClr val="bg1"/>
                </a:solidFill>
                <a:latin typeface="+mj-ea"/>
                <a:ea typeface="+mj-ea"/>
              </a:defRPr>
            </a:lvl3pPr>
            <a:lvl4pPr marL="1028675" indent="0">
              <a:buFontTx/>
              <a:buNone/>
              <a:defRPr sz="2100" b="1">
                <a:solidFill>
                  <a:schemeClr val="bg1"/>
                </a:solidFill>
                <a:latin typeface="+mj-ea"/>
                <a:ea typeface="+mj-ea"/>
              </a:defRPr>
            </a:lvl4pPr>
            <a:lvl5pPr marL="1371566" indent="0">
              <a:buFontTx/>
              <a:buNone/>
              <a:defRPr sz="2100" b="1">
                <a:solidFill>
                  <a:schemeClr val="bg1"/>
                </a:solidFill>
                <a:latin typeface="+mj-ea"/>
                <a:ea typeface="+mj-ea"/>
              </a:defRPr>
            </a:lvl5pPr>
          </a:lstStyle>
          <a:p>
            <a:pPr lvl="0"/>
            <a:r>
              <a:rPr lang="en-US" altLang="zh-CN" dirty="0"/>
              <a:t>Click to edit Master title style</a:t>
            </a:r>
          </a:p>
        </p:txBody>
      </p:sp>
      <p:sp>
        <p:nvSpPr>
          <p:cNvPr id="14" name="矩形 13"/>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1" name="内容占位符 2"/>
          <p:cNvSpPr>
            <a:spLocks noGrp="1"/>
          </p:cNvSpPr>
          <p:nvPr>
            <p:ph sz="quarter" idx="13"/>
          </p:nvPr>
        </p:nvSpPr>
        <p:spPr>
          <a:xfrm>
            <a:off x="638177" y="1304138"/>
            <a:ext cx="8005763"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Tree>
    <p:extLst>
      <p:ext uri="{BB962C8B-B14F-4D97-AF65-F5344CB8AC3E}">
        <p14:creationId xmlns:p14="http://schemas.microsoft.com/office/powerpoint/2010/main" val="1581260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3781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页">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653899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10/21/2020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989848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10/21/2020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401116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10/21/2020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291215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10/21/2020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610461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10/21/2020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261300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10/21/2020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960779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10/21/2020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690435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837127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45127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892" indent="0">
              <a:buFontTx/>
              <a:buNone/>
              <a:defRPr sz="2100" b="1">
                <a:solidFill>
                  <a:schemeClr val="bg1"/>
                </a:solidFill>
                <a:latin typeface="+mj-ea"/>
                <a:ea typeface="+mj-ea"/>
              </a:defRPr>
            </a:lvl2pPr>
            <a:lvl3pPr marL="685783" indent="0">
              <a:buFontTx/>
              <a:buNone/>
              <a:defRPr sz="2100" b="1">
                <a:solidFill>
                  <a:schemeClr val="bg1"/>
                </a:solidFill>
                <a:latin typeface="+mj-ea"/>
                <a:ea typeface="+mj-ea"/>
              </a:defRPr>
            </a:lvl3pPr>
            <a:lvl4pPr marL="1028675" indent="0">
              <a:buFontTx/>
              <a:buNone/>
              <a:defRPr sz="2100" b="1">
                <a:solidFill>
                  <a:schemeClr val="bg1"/>
                </a:solidFill>
                <a:latin typeface="+mj-ea"/>
                <a:ea typeface="+mj-ea"/>
              </a:defRPr>
            </a:lvl4pPr>
            <a:lvl5pPr marL="1371566" indent="0">
              <a:buFontTx/>
              <a:buNone/>
              <a:defRPr sz="2100" b="1">
                <a:solidFill>
                  <a:schemeClr val="bg1"/>
                </a:solidFill>
                <a:latin typeface="+mj-ea"/>
                <a:ea typeface="+mj-ea"/>
              </a:defRPr>
            </a:lvl5pPr>
          </a:lstStyle>
          <a:p>
            <a:pPr lvl="0"/>
            <a:r>
              <a:rPr lang="en-US" altLang="zh-CN" dirty="0"/>
              <a:t>Click to edit Master title style</a:t>
            </a:r>
          </a:p>
        </p:txBody>
      </p:sp>
      <p:sp>
        <p:nvSpPr>
          <p:cNvPr id="14" name="矩形 13"/>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1" name="内容占位符 2"/>
          <p:cNvSpPr>
            <a:spLocks noGrp="1"/>
          </p:cNvSpPr>
          <p:nvPr>
            <p:ph sz="quarter" idx="13"/>
          </p:nvPr>
        </p:nvSpPr>
        <p:spPr>
          <a:xfrm>
            <a:off x="638177" y="1304138"/>
            <a:ext cx="8005763"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9" name="内容占位符 2"/>
          <p:cNvSpPr>
            <a:spLocks noGrp="1"/>
          </p:cNvSpPr>
          <p:nvPr>
            <p:ph sz="quarter" idx="13"/>
          </p:nvPr>
        </p:nvSpPr>
        <p:spPr>
          <a:xfrm>
            <a:off x="2990631" y="5730247"/>
            <a:ext cx="2942339"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sp>
        <p:nvSpPr>
          <p:cNvPr id="12" name="内容占位符 2"/>
          <p:cNvSpPr>
            <a:spLocks noGrp="1"/>
          </p:cNvSpPr>
          <p:nvPr>
            <p:ph sz="quarter" idx="14" hasCustomPrompt="1"/>
          </p:nvPr>
        </p:nvSpPr>
        <p:spPr>
          <a:xfrm>
            <a:off x="4257066" y="4702433"/>
            <a:ext cx="629868"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数字</a:t>
            </a:r>
          </a:p>
        </p:txBody>
      </p:sp>
    </p:spTree>
    <p:extLst>
      <p:ext uri="{BB962C8B-B14F-4D97-AF65-F5344CB8AC3E}">
        <p14:creationId xmlns:p14="http://schemas.microsoft.com/office/powerpoint/2010/main" val="3509166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892" indent="0">
              <a:buFontTx/>
              <a:buNone/>
              <a:defRPr sz="2100" b="1">
                <a:solidFill>
                  <a:schemeClr val="bg1"/>
                </a:solidFill>
                <a:latin typeface="+mj-ea"/>
                <a:ea typeface="+mj-ea"/>
              </a:defRPr>
            </a:lvl2pPr>
            <a:lvl3pPr marL="685783" indent="0">
              <a:buFontTx/>
              <a:buNone/>
              <a:defRPr sz="2100" b="1">
                <a:solidFill>
                  <a:schemeClr val="bg1"/>
                </a:solidFill>
                <a:latin typeface="+mj-ea"/>
                <a:ea typeface="+mj-ea"/>
              </a:defRPr>
            </a:lvl3pPr>
            <a:lvl4pPr marL="1028675" indent="0">
              <a:buFontTx/>
              <a:buNone/>
              <a:defRPr sz="2100" b="1">
                <a:solidFill>
                  <a:schemeClr val="bg1"/>
                </a:solidFill>
                <a:latin typeface="+mj-ea"/>
                <a:ea typeface="+mj-ea"/>
              </a:defRPr>
            </a:lvl4pPr>
            <a:lvl5pPr marL="1371566" indent="0">
              <a:buFontTx/>
              <a:buNone/>
              <a:defRPr sz="2100" b="1">
                <a:solidFill>
                  <a:schemeClr val="bg1"/>
                </a:solidFill>
                <a:latin typeface="+mj-ea"/>
                <a:ea typeface="+mj-ea"/>
              </a:defRPr>
            </a:lvl5pPr>
          </a:lstStyle>
          <a:p>
            <a:pPr lvl="0"/>
            <a:r>
              <a:rPr lang="en-US" altLang="zh-CN" dirty="0"/>
              <a:t>Click to edit Master title style</a:t>
            </a: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
        <p:nvSpPr>
          <p:cNvPr id="13" name="矩形 12"/>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内容占位符 2"/>
          <p:cNvSpPr>
            <a:spLocks noGrp="1"/>
          </p:cNvSpPr>
          <p:nvPr>
            <p:ph sz="quarter" idx="13"/>
          </p:nvPr>
        </p:nvSpPr>
        <p:spPr>
          <a:xfrm>
            <a:off x="2990631" y="5730247"/>
            <a:ext cx="2942339"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sp>
        <p:nvSpPr>
          <p:cNvPr id="12" name="内容占位符 2"/>
          <p:cNvSpPr>
            <a:spLocks noGrp="1"/>
          </p:cNvSpPr>
          <p:nvPr>
            <p:ph sz="quarter" idx="14" hasCustomPrompt="1"/>
          </p:nvPr>
        </p:nvSpPr>
        <p:spPr>
          <a:xfrm>
            <a:off x="4257066" y="4702433"/>
            <a:ext cx="629868"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数字</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84061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07569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10/21/2020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29020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10/21/2020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318470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5.xml"/><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4.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image" Target="../media/image3.png"/><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a:alphaModFix amt="4000"/>
          </a:blip>
          <a:stretch>
            <a:fillRect/>
          </a:stretch>
        </p:blipFill>
        <p:spPr>
          <a:xfrm>
            <a:off x="4750256" y="-308113"/>
            <a:ext cx="5374585" cy="7166113"/>
          </a:xfrm>
          <a:prstGeom prst="rect">
            <a:avLst/>
          </a:prstGeom>
        </p:spPr>
      </p:pic>
      <p:pic>
        <p:nvPicPr>
          <p:cNvPr id="8" name="Picture 7"/>
          <p:cNvPicPr>
            <a:picLocks noChangeAspect="1"/>
          </p:cNvPicPr>
          <p:nvPr userDrawn="1"/>
        </p:nvPicPr>
        <p:blipFill>
          <a:blip r:embed="rId4"/>
          <a:stretch>
            <a:fillRect/>
          </a:stretch>
        </p:blipFill>
        <p:spPr>
          <a:xfrm>
            <a:off x="0" y="2"/>
            <a:ext cx="9144000" cy="3544357"/>
          </a:xfrm>
          <a:prstGeom prst="rect">
            <a:avLst/>
          </a:prstGeom>
        </p:spPr>
      </p:pic>
      <p:sp>
        <p:nvSpPr>
          <p:cNvPr id="9" name="Rectangle 8"/>
          <p:cNvSpPr/>
          <p:nvPr userDrawn="1"/>
        </p:nvSpPr>
        <p:spPr>
          <a:xfrm>
            <a:off x="2" y="2"/>
            <a:ext cx="9143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54" r:id="rId1"/>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10/21/2020</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379923021"/>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10/21/2020</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pic>
        <p:nvPicPr>
          <p:cNvPr id="7" name="Picture 6"/>
          <p:cNvPicPr>
            <a:picLocks noChangeAspect="1"/>
          </p:cNvPicPr>
          <p:nvPr userDrawn="1"/>
        </p:nvPicPr>
        <p:blipFill>
          <a:blip r:embed="rId14">
            <a:alphaModFix amt="4000"/>
          </a:blip>
          <a:stretch>
            <a:fillRect/>
          </a:stretch>
        </p:blipFill>
        <p:spPr>
          <a:xfrm>
            <a:off x="4750256" y="-308113"/>
            <a:ext cx="5374585" cy="7166113"/>
          </a:xfrm>
          <a:prstGeom prst="rect">
            <a:avLst/>
          </a:prstGeom>
        </p:spPr>
      </p:pic>
      <p:pic>
        <p:nvPicPr>
          <p:cNvPr id="8" name="Picture 7"/>
          <p:cNvPicPr>
            <a:picLocks noChangeAspect="1"/>
          </p:cNvPicPr>
          <p:nvPr userDrawn="1"/>
        </p:nvPicPr>
        <p:blipFill>
          <a:blip r:embed="rId15"/>
          <a:stretch>
            <a:fillRect/>
          </a:stretch>
        </p:blipFill>
        <p:spPr>
          <a:xfrm>
            <a:off x="0" y="2"/>
            <a:ext cx="9144000" cy="3544357"/>
          </a:xfrm>
          <a:prstGeom prst="rect">
            <a:avLst/>
          </a:prstGeom>
        </p:spPr>
      </p:pic>
      <p:sp>
        <p:nvSpPr>
          <p:cNvPr id="9" name="Rectangle 8"/>
          <p:cNvSpPr/>
          <p:nvPr userDrawn="1"/>
        </p:nvSpPr>
        <p:spPr>
          <a:xfrm>
            <a:off x="2" y="2"/>
            <a:ext cx="9143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51190839"/>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Picture 168"/>
          <p:cNvPicPr>
            <a:picLocks noChangeAspect="1"/>
          </p:cNvPicPr>
          <p:nvPr/>
        </p:nvPicPr>
        <p:blipFill>
          <a:blip r:embed="rId3">
            <a:alphaModFix amt="4000"/>
          </a:blip>
          <a:stretch>
            <a:fillRect/>
          </a:stretch>
        </p:blipFill>
        <p:spPr>
          <a:xfrm>
            <a:off x="3391547" y="817075"/>
            <a:ext cx="5709843" cy="5374585"/>
          </a:xfrm>
          <a:prstGeom prst="rect">
            <a:avLst/>
          </a:prstGeom>
        </p:spPr>
      </p:pic>
      <p:pic>
        <p:nvPicPr>
          <p:cNvPr id="136" name="Picture 135"/>
          <p:cNvPicPr>
            <a:picLocks noChangeAspect="1"/>
          </p:cNvPicPr>
          <p:nvPr/>
        </p:nvPicPr>
        <p:blipFill>
          <a:blip r:embed="rId4"/>
          <a:stretch>
            <a:fillRect/>
          </a:stretch>
        </p:blipFill>
        <p:spPr>
          <a:xfrm rot="5400000">
            <a:off x="-864748" y="2102707"/>
            <a:ext cx="5143500" cy="3414005"/>
          </a:xfrm>
          <a:prstGeom prst="rect">
            <a:avLst/>
          </a:prstGeom>
        </p:spPr>
      </p:pic>
      <p:sp>
        <p:nvSpPr>
          <p:cNvPr id="137" name="Rectangle 136"/>
          <p:cNvSpPr/>
          <p:nvPr/>
        </p:nvSpPr>
        <p:spPr>
          <a:xfrm>
            <a:off x="519" y="289367"/>
            <a:ext cx="3414005" cy="6092093"/>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
        <p:nvSpPr>
          <p:cNvPr id="141" name="文本框 30"/>
          <p:cNvSpPr txBox="1"/>
          <p:nvPr/>
        </p:nvSpPr>
        <p:spPr>
          <a:xfrm>
            <a:off x="4058907" y="2402518"/>
            <a:ext cx="3258737"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10.2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磁盘基础知识</a:t>
            </a:r>
          </a:p>
        </p:txBody>
      </p:sp>
      <p:sp>
        <p:nvSpPr>
          <p:cNvPr id="148" name="文本框 48"/>
          <p:cNvSpPr txBox="1"/>
          <p:nvPr/>
        </p:nvSpPr>
        <p:spPr>
          <a:xfrm>
            <a:off x="4058907" y="3086434"/>
            <a:ext cx="4644521"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10.3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磁盘调度</a:t>
            </a:r>
          </a:p>
        </p:txBody>
      </p:sp>
      <p:sp>
        <p:nvSpPr>
          <p:cNvPr id="155" name="文本框 62"/>
          <p:cNvSpPr txBox="1"/>
          <p:nvPr/>
        </p:nvSpPr>
        <p:spPr>
          <a:xfrm>
            <a:off x="4058907" y="1643978"/>
            <a:ext cx="4217639"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10.1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大容量存储器介绍</a:t>
            </a:r>
          </a:p>
        </p:txBody>
      </p:sp>
      <p:sp>
        <p:nvSpPr>
          <p:cNvPr id="162" name="文本框 76"/>
          <p:cNvSpPr txBox="1"/>
          <p:nvPr/>
        </p:nvSpPr>
        <p:spPr>
          <a:xfrm>
            <a:off x="4058905" y="3846841"/>
            <a:ext cx="3962985"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10.4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磁盘初始化</a:t>
            </a:r>
          </a:p>
        </p:txBody>
      </p:sp>
      <p:sp>
        <p:nvSpPr>
          <p:cNvPr id="166" name="文本框 7"/>
          <p:cNvSpPr txBox="1"/>
          <p:nvPr/>
        </p:nvSpPr>
        <p:spPr>
          <a:xfrm>
            <a:off x="852990" y="2526361"/>
            <a:ext cx="1686085" cy="600164"/>
          </a:xfrm>
          <a:prstGeom prst="rect">
            <a:avLst/>
          </a:prstGeom>
          <a:noFill/>
        </p:spPr>
        <p:txBody>
          <a:bodyPr wrap="square" rtlCol="0">
            <a:spAutoFit/>
          </a:bodyPr>
          <a:lstStyle/>
          <a:p>
            <a:pPr algn="dist"/>
            <a:r>
              <a:rPr lang="zh-CN" altLang="en-US" sz="3300" b="1" spc="38" dirty="0">
                <a:solidFill>
                  <a:schemeClr val="bg1"/>
                </a:solidFill>
                <a:latin typeface="华文楷体" panose="02010600040101010101" pitchFamily="2" charset="-122"/>
                <a:ea typeface="华文楷体" panose="02010600040101010101" pitchFamily="2" charset="-122"/>
              </a:rPr>
              <a:t>第</a:t>
            </a:r>
            <a:r>
              <a:rPr lang="en-US" altLang="zh-CN" sz="3300" b="1" spc="38" dirty="0">
                <a:solidFill>
                  <a:schemeClr val="bg1"/>
                </a:solidFill>
                <a:latin typeface="华文楷体" panose="02010600040101010101" pitchFamily="2" charset="-122"/>
                <a:ea typeface="华文楷体" panose="02010600040101010101" pitchFamily="2" charset="-122"/>
              </a:rPr>
              <a:t>10</a:t>
            </a:r>
            <a:r>
              <a:rPr lang="zh-CN" altLang="en-US" sz="3300" b="1" spc="38" dirty="0">
                <a:solidFill>
                  <a:schemeClr val="bg1"/>
                </a:solidFill>
                <a:latin typeface="华文楷体" panose="02010600040101010101" pitchFamily="2" charset="-122"/>
                <a:ea typeface="华文楷体" panose="02010600040101010101" pitchFamily="2" charset="-122"/>
              </a:rPr>
              <a:t>章</a:t>
            </a:r>
          </a:p>
        </p:txBody>
      </p:sp>
      <p:sp>
        <p:nvSpPr>
          <p:cNvPr id="167" name="文本框 6"/>
          <p:cNvSpPr txBox="1"/>
          <p:nvPr/>
        </p:nvSpPr>
        <p:spPr>
          <a:xfrm>
            <a:off x="511863" y="3548099"/>
            <a:ext cx="2368341" cy="523220"/>
          </a:xfrm>
          <a:prstGeom prst="rect">
            <a:avLst/>
          </a:prstGeom>
          <a:noFill/>
        </p:spPr>
        <p:txBody>
          <a:bodyPr wrap="none" rtlCol="0">
            <a:spAutoFit/>
          </a:bodyPr>
          <a:lstStyle/>
          <a:p>
            <a:r>
              <a:rPr lang="zh-CN" altLang="en-US" sz="2800" b="1" spc="38" dirty="0">
                <a:solidFill>
                  <a:schemeClr val="bg1"/>
                </a:solidFill>
                <a:latin typeface="华文楷体" panose="02010600040101010101" pitchFamily="2" charset="-122"/>
                <a:ea typeface="华文楷体" panose="02010600040101010101" pitchFamily="2" charset="-122"/>
              </a:rPr>
              <a:t>大容量存储器</a:t>
            </a:r>
          </a:p>
        </p:txBody>
      </p:sp>
      <p:sp>
        <p:nvSpPr>
          <p:cNvPr id="11" name="文本框 76"/>
          <p:cNvSpPr txBox="1"/>
          <p:nvPr/>
        </p:nvSpPr>
        <p:spPr>
          <a:xfrm>
            <a:off x="4058907" y="4594462"/>
            <a:ext cx="3962985"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10.5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初始引导</a:t>
            </a:r>
          </a:p>
        </p:txBody>
      </p:sp>
      <p:sp>
        <p:nvSpPr>
          <p:cNvPr id="12" name="文本框 76"/>
          <p:cNvSpPr txBox="1"/>
          <p:nvPr/>
        </p:nvSpPr>
        <p:spPr>
          <a:xfrm>
            <a:off x="4058905" y="5265353"/>
            <a:ext cx="3962985"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10.6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网络存储技术</a:t>
            </a:r>
          </a:p>
        </p:txBody>
      </p:sp>
    </p:spTree>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915485" y="1116067"/>
            <a:ext cx="2217182" cy="461665"/>
          </a:xfrm>
          <a:prstGeom prst="rect">
            <a:avLst/>
          </a:prstGeom>
          <a:noFill/>
          <a:ln w="9525">
            <a:noFill/>
            <a:miter lim="800000"/>
            <a:headEnd/>
            <a:tailEnd/>
          </a:ln>
        </p:spPr>
        <p:txBody>
          <a:bodyPr wrap="square">
            <a:spAutoFit/>
          </a:bodyPr>
          <a:lstStyle/>
          <a:p>
            <a:pPr>
              <a:spcBef>
                <a:spcPct val="50000"/>
              </a:spcBef>
            </a:pPr>
            <a:r>
              <a:rPr lang="zh-CN" altLang="en-US" sz="2400" b="1" dirty="0">
                <a:solidFill>
                  <a:srgbClr val="6C0000"/>
                </a:solidFill>
                <a:latin typeface="华文楷体" panose="02010600040101010101" pitchFamily="2" charset="-122"/>
                <a:ea typeface="华文楷体" panose="02010600040101010101" pitchFamily="2" charset="-122"/>
              </a:rPr>
              <a:t>磁盘工作原理</a:t>
            </a:r>
            <a:endParaRPr lang="en-US" altLang="zh-CN" sz="2000" b="1" dirty="0">
              <a:solidFill>
                <a:srgbClr val="002060"/>
              </a:solidFill>
              <a:latin typeface="华文楷体" panose="02010600040101010101" pitchFamily="2" charset="-122"/>
              <a:ea typeface="华文楷体" panose="02010600040101010101" pitchFamily="2" charset="-122"/>
            </a:endParaRPr>
          </a:p>
        </p:txBody>
      </p:sp>
      <p:sp>
        <p:nvSpPr>
          <p:cNvPr id="10" name="矩形 9"/>
          <p:cNvSpPr/>
          <p:nvPr/>
        </p:nvSpPr>
        <p:spPr>
          <a:xfrm>
            <a:off x="749035" y="120796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59939" y="35895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10.2 </a:t>
            </a:r>
            <a:r>
              <a:rPr lang="zh-CN" altLang="en-US" dirty="0">
                <a:latin typeface="华文楷体" panose="02010600040101010101" pitchFamily="2" charset="-122"/>
                <a:ea typeface="华文楷体" panose="02010600040101010101" pitchFamily="2" charset="-122"/>
              </a:rPr>
              <a:t>磁盘基础知识</a:t>
            </a:r>
            <a:endParaRPr lang="zh-CN" altLang="zh-CN" dirty="0">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485" y="1699549"/>
            <a:ext cx="7127848" cy="4341242"/>
          </a:xfrm>
          <a:prstGeom prst="rect">
            <a:avLst/>
          </a:prstGeom>
        </p:spPr>
      </p:pic>
    </p:spTree>
    <p:extLst>
      <p:ext uri="{BB962C8B-B14F-4D97-AF65-F5344CB8AC3E}">
        <p14:creationId xmlns:p14="http://schemas.microsoft.com/office/powerpoint/2010/main" val="102666634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915485" y="1116067"/>
            <a:ext cx="2217182" cy="461665"/>
          </a:xfrm>
          <a:prstGeom prst="rect">
            <a:avLst/>
          </a:prstGeom>
          <a:noFill/>
          <a:ln w="9525">
            <a:noFill/>
            <a:miter lim="800000"/>
            <a:headEnd/>
            <a:tailEnd/>
          </a:ln>
        </p:spPr>
        <p:txBody>
          <a:bodyPr wrap="square">
            <a:spAutoFit/>
          </a:bodyPr>
          <a:lstStyle/>
          <a:p>
            <a:pPr>
              <a:spcBef>
                <a:spcPct val="50000"/>
              </a:spcBef>
            </a:pPr>
            <a:r>
              <a:rPr lang="zh-CN" altLang="en-US" sz="2400" b="1" dirty="0">
                <a:solidFill>
                  <a:srgbClr val="6C0000"/>
                </a:solidFill>
                <a:latin typeface="华文楷体" panose="02010600040101010101" pitchFamily="2" charset="-122"/>
                <a:ea typeface="华文楷体" panose="02010600040101010101" pitchFamily="2" charset="-122"/>
              </a:rPr>
              <a:t>磁盘写原理</a:t>
            </a:r>
            <a:endParaRPr lang="en-US" altLang="zh-CN" sz="2000" b="1" dirty="0">
              <a:solidFill>
                <a:srgbClr val="002060"/>
              </a:solidFill>
              <a:latin typeface="华文楷体" panose="02010600040101010101" pitchFamily="2" charset="-122"/>
              <a:ea typeface="华文楷体" panose="02010600040101010101" pitchFamily="2" charset="-122"/>
            </a:endParaRPr>
          </a:p>
        </p:txBody>
      </p:sp>
      <p:sp>
        <p:nvSpPr>
          <p:cNvPr id="10" name="矩形 9"/>
          <p:cNvSpPr/>
          <p:nvPr/>
        </p:nvSpPr>
        <p:spPr>
          <a:xfrm>
            <a:off x="749035" y="120796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59939" y="35895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10.2 </a:t>
            </a:r>
            <a:r>
              <a:rPr lang="zh-CN" altLang="en-US" dirty="0">
                <a:latin typeface="华文楷体" panose="02010600040101010101" pitchFamily="2" charset="-122"/>
                <a:ea typeface="华文楷体" panose="02010600040101010101" pitchFamily="2" charset="-122"/>
              </a:rPr>
              <a:t>磁盘基础知识</a:t>
            </a:r>
            <a:endParaRPr lang="zh-CN" altLang="zh-CN" dirty="0">
              <a:latin typeface="华文楷体" panose="02010600040101010101" pitchFamily="2" charset="-122"/>
              <a:ea typeface="华文楷体" panose="02010600040101010101" pitchFamily="2" charset="-122"/>
            </a:endParaRPr>
          </a:p>
        </p:txBody>
      </p:sp>
      <p:sp>
        <p:nvSpPr>
          <p:cNvPr id="3" name="矩形 2"/>
          <p:cNvSpPr/>
          <p:nvPr/>
        </p:nvSpPr>
        <p:spPr>
          <a:xfrm>
            <a:off x="461697" y="2493235"/>
            <a:ext cx="3736759" cy="2862322"/>
          </a:xfrm>
          <a:prstGeom prst="rect">
            <a:avLst/>
          </a:prstGeom>
          <a:ln>
            <a:solidFill>
              <a:schemeClr val="accent1"/>
            </a:solidFill>
          </a:ln>
        </p:spPr>
        <p:txBody>
          <a:bodyPr wrap="square">
            <a:spAutoFit/>
          </a:bodyPr>
          <a:lstStyle/>
          <a:p>
            <a:pPr>
              <a:lnSpc>
                <a:spcPct val="125000"/>
              </a:lnSpc>
              <a:spcAft>
                <a:spcPts val="0"/>
              </a:spcAft>
            </a:pPr>
            <a:r>
              <a:rPr lang="zh-CN" altLang="zh-CN" sz="2400" b="1"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文件的记录在同一盘组上存放时，应先集中放在一个柱面上，然后再顺序存放在相邻的柱面上，对应同一柱面，则应该按盘面的次序顺序存放</a:t>
            </a:r>
            <a:r>
              <a:rPr lang="zh-CN" altLang="en-US" sz="2400" b="1"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a:t>
            </a:r>
            <a:endParaRPr lang="zh-CN" altLang="zh-CN" sz="2400" b="1" dirty="0">
              <a:effectLst/>
              <a:latin typeface="华文楷体" panose="02010600040101010101" pitchFamily="2" charset="-122"/>
              <a:ea typeface="华文楷体" panose="02010600040101010101" pitchFamily="2" charset="-122"/>
              <a:cs typeface="宋体" panose="02010600030101010101" pitchFamily="2" charset="-122"/>
            </a:endParaRPr>
          </a:p>
        </p:txBody>
      </p:sp>
      <p:sp>
        <p:nvSpPr>
          <p:cNvPr id="5" name="矩形 4"/>
          <p:cNvSpPr/>
          <p:nvPr/>
        </p:nvSpPr>
        <p:spPr>
          <a:xfrm>
            <a:off x="4334933" y="1657997"/>
            <a:ext cx="4696794" cy="400110"/>
          </a:xfrm>
          <a:prstGeom prst="rect">
            <a:avLst/>
          </a:prstGeom>
          <a:ln>
            <a:solidFill>
              <a:schemeClr val="accent1"/>
            </a:solidFill>
          </a:ln>
        </p:spPr>
        <p:txBody>
          <a:bodyPr wrap="square">
            <a:spAutoFit/>
          </a:bodyPr>
          <a:lstStyle/>
          <a:p>
            <a:r>
              <a:rPr lang="zh-CN" altLang="zh-CN" sz="2000" b="1"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最先是第</a:t>
            </a:r>
            <a:r>
              <a:rPr lang="en-US" altLang="zh-CN" sz="2000" b="1"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1</a:t>
            </a:r>
            <a:r>
              <a:rPr lang="zh-CN" altLang="zh-CN" sz="2000" b="1"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磁道的第一磁头下的所有扇区</a:t>
            </a:r>
            <a:endParaRPr lang="zh-CN" altLang="en-US" sz="2000" b="1" dirty="0">
              <a:latin typeface="华文楷体" panose="02010600040101010101" pitchFamily="2" charset="-122"/>
              <a:ea typeface="华文楷体" panose="02010600040101010101" pitchFamily="2" charset="-122"/>
            </a:endParaRPr>
          </a:p>
        </p:txBody>
      </p:sp>
      <p:sp>
        <p:nvSpPr>
          <p:cNvPr id="6" name="矩形 5"/>
          <p:cNvSpPr/>
          <p:nvPr/>
        </p:nvSpPr>
        <p:spPr>
          <a:xfrm>
            <a:off x="5125646" y="2721162"/>
            <a:ext cx="3518912" cy="400110"/>
          </a:xfrm>
          <a:prstGeom prst="rect">
            <a:avLst/>
          </a:prstGeom>
          <a:ln>
            <a:solidFill>
              <a:schemeClr val="accent1"/>
            </a:solidFill>
          </a:ln>
        </p:spPr>
        <p:txBody>
          <a:bodyPr wrap="none">
            <a:spAutoFit/>
          </a:bodyPr>
          <a:lstStyle/>
          <a:p>
            <a:r>
              <a:rPr lang="zh-CN" altLang="zh-CN" sz="2000" b="1"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然后，是同一柱面的下一磁头</a:t>
            </a:r>
            <a:endParaRPr lang="zh-CN" altLang="en-US" sz="2000" b="1" dirty="0">
              <a:latin typeface="华文楷体" panose="02010600040101010101" pitchFamily="2" charset="-122"/>
              <a:ea typeface="华文楷体" panose="02010600040101010101" pitchFamily="2" charset="-122"/>
            </a:endParaRPr>
          </a:p>
        </p:txBody>
      </p:sp>
      <p:sp>
        <p:nvSpPr>
          <p:cNvPr id="7" name="矩形 6"/>
          <p:cNvSpPr/>
          <p:nvPr/>
        </p:nvSpPr>
        <p:spPr>
          <a:xfrm>
            <a:off x="4691319" y="3738073"/>
            <a:ext cx="4108817" cy="369332"/>
          </a:xfrm>
          <a:prstGeom prst="rect">
            <a:avLst/>
          </a:prstGeom>
          <a:ln>
            <a:solidFill>
              <a:schemeClr val="accent1"/>
            </a:solidFill>
          </a:ln>
        </p:spPr>
        <p:txBody>
          <a:bodyPr wrap="none">
            <a:spAutoFit/>
          </a:bodyPr>
          <a:lstStyle/>
          <a:p>
            <a:r>
              <a:rPr lang="zh-CN" altLang="zh-CN" b="1"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一个柱面存储满后就推进到下一个柱面</a:t>
            </a:r>
            <a:endParaRPr lang="zh-CN" altLang="en-US" b="1" dirty="0">
              <a:latin typeface="华文楷体" panose="02010600040101010101" pitchFamily="2" charset="-122"/>
              <a:ea typeface="华文楷体" panose="02010600040101010101" pitchFamily="2" charset="-122"/>
            </a:endParaRPr>
          </a:p>
        </p:txBody>
      </p:sp>
      <p:sp>
        <p:nvSpPr>
          <p:cNvPr id="8" name="矩形 7"/>
          <p:cNvSpPr/>
          <p:nvPr/>
        </p:nvSpPr>
        <p:spPr>
          <a:xfrm>
            <a:off x="5125647" y="4801559"/>
            <a:ext cx="3518912" cy="400110"/>
          </a:xfrm>
          <a:prstGeom prst="rect">
            <a:avLst/>
          </a:prstGeom>
          <a:ln>
            <a:solidFill>
              <a:schemeClr val="accent1"/>
            </a:solidFill>
          </a:ln>
        </p:spPr>
        <p:txBody>
          <a:bodyPr wrap="none">
            <a:spAutoFit/>
          </a:bodyPr>
          <a:lstStyle/>
          <a:p>
            <a:r>
              <a:rPr lang="zh-CN" altLang="zh-CN" sz="2000" b="1"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直到把文件内容全部写入磁盘</a:t>
            </a:r>
            <a:endParaRPr lang="zh-CN" altLang="en-US" sz="2000" b="1" dirty="0">
              <a:latin typeface="华文楷体" panose="02010600040101010101" pitchFamily="2" charset="-122"/>
              <a:ea typeface="华文楷体" panose="02010600040101010101" pitchFamily="2" charset="-122"/>
            </a:endParaRPr>
          </a:p>
        </p:txBody>
      </p:sp>
      <p:sp>
        <p:nvSpPr>
          <p:cNvPr id="12" name="下箭头 11"/>
          <p:cNvSpPr/>
          <p:nvPr/>
        </p:nvSpPr>
        <p:spPr>
          <a:xfrm>
            <a:off x="6683330" y="2058107"/>
            <a:ext cx="462537" cy="6630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下箭头 12"/>
          <p:cNvSpPr/>
          <p:nvPr/>
        </p:nvSpPr>
        <p:spPr>
          <a:xfrm>
            <a:off x="6683330" y="3098145"/>
            <a:ext cx="462537" cy="6630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下箭头 13"/>
          <p:cNvSpPr/>
          <p:nvPr/>
        </p:nvSpPr>
        <p:spPr>
          <a:xfrm>
            <a:off x="6666397" y="4142218"/>
            <a:ext cx="462537" cy="6630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7277921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915485" y="1116067"/>
            <a:ext cx="2217182" cy="461665"/>
          </a:xfrm>
          <a:prstGeom prst="rect">
            <a:avLst/>
          </a:prstGeom>
          <a:noFill/>
          <a:ln w="9525">
            <a:noFill/>
            <a:miter lim="800000"/>
            <a:headEnd/>
            <a:tailEnd/>
          </a:ln>
        </p:spPr>
        <p:txBody>
          <a:bodyPr wrap="square">
            <a:spAutoFit/>
          </a:bodyPr>
          <a:lstStyle/>
          <a:p>
            <a:pPr>
              <a:spcBef>
                <a:spcPct val="50000"/>
              </a:spcBef>
            </a:pPr>
            <a:r>
              <a:rPr lang="zh-CN" altLang="en-US" sz="2400" b="1" dirty="0">
                <a:solidFill>
                  <a:srgbClr val="6C0000"/>
                </a:solidFill>
                <a:latin typeface="华文楷体" panose="02010600040101010101" pitchFamily="2" charset="-122"/>
                <a:ea typeface="华文楷体" panose="02010600040101010101" pitchFamily="2" charset="-122"/>
              </a:rPr>
              <a:t>磁盘读原理</a:t>
            </a:r>
            <a:endParaRPr lang="en-US" altLang="zh-CN" sz="2000" b="1" dirty="0">
              <a:solidFill>
                <a:srgbClr val="002060"/>
              </a:solidFill>
              <a:latin typeface="华文楷体" panose="02010600040101010101" pitchFamily="2" charset="-122"/>
              <a:ea typeface="华文楷体" panose="02010600040101010101" pitchFamily="2" charset="-122"/>
            </a:endParaRPr>
          </a:p>
        </p:txBody>
      </p:sp>
      <p:sp>
        <p:nvSpPr>
          <p:cNvPr id="10" name="矩形 9"/>
          <p:cNvSpPr/>
          <p:nvPr/>
        </p:nvSpPr>
        <p:spPr>
          <a:xfrm>
            <a:off x="749035" y="120796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59939" y="35895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10.2 </a:t>
            </a:r>
            <a:r>
              <a:rPr lang="zh-CN" altLang="en-US" dirty="0">
                <a:latin typeface="华文楷体" panose="02010600040101010101" pitchFamily="2" charset="-122"/>
                <a:ea typeface="华文楷体" panose="02010600040101010101" pitchFamily="2" charset="-122"/>
              </a:rPr>
              <a:t>磁盘基础知识</a:t>
            </a:r>
            <a:endParaRPr lang="zh-CN" altLang="zh-CN" dirty="0">
              <a:latin typeface="华文楷体" panose="02010600040101010101" pitchFamily="2" charset="-122"/>
              <a:ea typeface="华文楷体" panose="02010600040101010101" pitchFamily="2" charset="-122"/>
            </a:endParaRPr>
          </a:p>
        </p:txBody>
      </p:sp>
      <p:sp>
        <p:nvSpPr>
          <p:cNvPr id="4" name="矩形 3"/>
          <p:cNvSpPr/>
          <p:nvPr/>
        </p:nvSpPr>
        <p:spPr>
          <a:xfrm>
            <a:off x="813328" y="1690724"/>
            <a:ext cx="7635848" cy="3939540"/>
          </a:xfrm>
          <a:prstGeom prst="rect">
            <a:avLst/>
          </a:prstGeom>
        </p:spPr>
        <p:txBody>
          <a:bodyPr wrap="square">
            <a:spAutoFit/>
          </a:bodyPr>
          <a:lstStyle/>
          <a:p>
            <a:pPr indent="304800">
              <a:lnSpc>
                <a:spcPct val="125000"/>
              </a:lnSpc>
              <a:spcAft>
                <a:spcPts val="0"/>
              </a:spcAft>
            </a:pPr>
            <a:r>
              <a:rPr lang="zh-CN" altLang="zh-CN" sz="2000" b="1" dirty="0">
                <a:latin typeface="华文楷体" panose="02010600040101010101" pitchFamily="2" charset="-122"/>
                <a:ea typeface="华文楷体" panose="02010600040101010101" pitchFamily="2" charset="-122"/>
              </a:rPr>
              <a:t>磁盘读取数据时</a:t>
            </a:r>
            <a:r>
              <a:rPr lang="zh-CN"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endParaRPr lang="zh-CN" altLang="zh-CN" sz="2000" b="1" dirty="0">
              <a:latin typeface="华文楷体" panose="02010600040101010101" pitchFamily="2" charset="-122"/>
              <a:ea typeface="华文楷体" panose="02010600040101010101" pitchFamily="2" charset="-122"/>
              <a:cs typeface="宋体" panose="02010600030101010101" pitchFamily="2" charset="-122"/>
            </a:endParaRPr>
          </a:p>
          <a:p>
            <a:pPr>
              <a:lnSpc>
                <a:spcPct val="125000"/>
              </a:lnSpc>
            </a:pPr>
            <a:r>
              <a:rPr lang="en-US"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1</a:t>
            </a:r>
            <a:r>
              <a:rPr lang="zh-CN"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）首先必须找到柱面，即磁头需要移动对准相应磁道，这个过</a:t>
            </a:r>
            <a:endParaRPr lang="en-US"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pPr>
              <a:lnSpc>
                <a:spcPct val="125000"/>
              </a:lnSpc>
            </a:pPr>
            <a:r>
              <a:rPr lang="en-US"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r>
              <a:rPr lang="zh-CN"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程叫做寻道，所耗费时间叫做寻道时间，</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a:lnSpc>
                <a:spcPct val="125000"/>
              </a:lnSpc>
            </a:pPr>
            <a:r>
              <a:rPr lang="en-US"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2</a:t>
            </a:r>
            <a:r>
              <a:rPr lang="zh-CN"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）然后目标扇区旋转到磁头下，即磁盘旋转将目标扇区旋转到</a:t>
            </a:r>
            <a:endParaRPr lang="en-US"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pPr>
              <a:lnSpc>
                <a:spcPct val="125000"/>
              </a:lnSpc>
            </a:pPr>
            <a:r>
              <a:rPr lang="en-US"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r>
              <a:rPr lang="zh-CN"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磁头下。这个过程耗费的时间叫做旋转时间。</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a:lnSpc>
                <a:spcPct val="125000"/>
              </a:lnSpc>
            </a:pPr>
            <a:endParaRPr lang="en-US" altLang="zh-CN" sz="2000" b="1" kern="0" dirty="0">
              <a:solidFill>
                <a:srgbClr val="C00000"/>
              </a:solidFill>
              <a:latin typeface="华文楷体" panose="02010600040101010101" pitchFamily="2" charset="-122"/>
              <a:ea typeface="华文楷体" panose="02010600040101010101" pitchFamily="2" charset="-122"/>
              <a:cs typeface="Arial" panose="020B0604020202020204" pitchFamily="34" charset="0"/>
            </a:endParaRPr>
          </a:p>
          <a:p>
            <a:pPr>
              <a:lnSpc>
                <a:spcPct val="125000"/>
              </a:lnSpc>
            </a:pPr>
            <a:r>
              <a:rPr lang="zh-CN" altLang="zh-CN" sz="2000" b="1" kern="0" dirty="0">
                <a:solidFill>
                  <a:srgbClr val="C00000"/>
                </a:solidFill>
                <a:latin typeface="华文楷体" panose="02010600040101010101" pitchFamily="2" charset="-122"/>
                <a:ea typeface="华文楷体" panose="02010600040101010101" pitchFamily="2" charset="-122"/>
                <a:cs typeface="Arial" panose="020B0604020202020204" pitchFamily="34" charset="0"/>
              </a:rPr>
              <a:t>即一次访盘请求（读</a:t>
            </a:r>
            <a:r>
              <a:rPr lang="en-US" altLang="zh-CN" sz="2000" b="1" kern="0" dirty="0">
                <a:solidFill>
                  <a:srgbClr val="C00000"/>
                </a:solidFill>
                <a:latin typeface="华文楷体" panose="02010600040101010101" pitchFamily="2" charset="-122"/>
                <a:ea typeface="华文楷体" panose="02010600040101010101" pitchFamily="2" charset="-122"/>
                <a:cs typeface="Arial" panose="020B0604020202020204" pitchFamily="34" charset="0"/>
              </a:rPr>
              <a:t>/</a:t>
            </a:r>
            <a:r>
              <a:rPr lang="zh-CN" altLang="zh-CN" sz="2000" b="1" kern="0" dirty="0">
                <a:solidFill>
                  <a:srgbClr val="C00000"/>
                </a:solidFill>
                <a:latin typeface="华文楷体" panose="02010600040101010101" pitchFamily="2" charset="-122"/>
                <a:ea typeface="华文楷体" panose="02010600040101010101" pitchFamily="2" charset="-122"/>
                <a:cs typeface="Arial" panose="020B0604020202020204" pitchFamily="34" charset="0"/>
              </a:rPr>
              <a:t>写）完成过程由三个动作组成：</a:t>
            </a:r>
            <a:endParaRPr lang="zh-CN" altLang="zh-CN" sz="2000"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endParaRPr>
          </a:p>
          <a:p>
            <a:pPr>
              <a:lnSpc>
                <a:spcPct val="125000"/>
              </a:lnSpc>
            </a:pPr>
            <a:r>
              <a:rPr lang="en-US"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1</a:t>
            </a:r>
            <a:r>
              <a:rPr lang="zh-CN"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）寻道（时间）</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a:lnSpc>
                <a:spcPct val="125000"/>
              </a:lnSpc>
            </a:pPr>
            <a:r>
              <a:rPr lang="en-US"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2</a:t>
            </a:r>
            <a:r>
              <a:rPr lang="zh-CN"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）旋转延迟（时间）</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a:lnSpc>
                <a:spcPct val="125000"/>
              </a:lnSpc>
            </a:pPr>
            <a:r>
              <a:rPr lang="en-US"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3</a:t>
            </a:r>
            <a:r>
              <a:rPr lang="zh-CN"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）数据传输（时间）</a:t>
            </a:r>
            <a:r>
              <a:rPr lang="en-US"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15" name="矩形 14"/>
          <p:cNvSpPr/>
          <p:nvPr/>
        </p:nvSpPr>
        <p:spPr>
          <a:xfrm>
            <a:off x="877621" y="5630264"/>
            <a:ext cx="6810112" cy="452303"/>
          </a:xfrm>
          <a:prstGeom prst="rect">
            <a:avLst/>
          </a:prstGeom>
        </p:spPr>
        <p:txBody>
          <a:bodyPr wrap="square">
            <a:spAutoFit/>
          </a:bodyPr>
          <a:lstStyle/>
          <a:p>
            <a:pPr marL="400050" indent="267970">
              <a:lnSpc>
                <a:spcPct val="125000"/>
              </a:lnSpc>
            </a:pPr>
            <a:r>
              <a:rPr lang="zh-CN" altLang="zh-CN" sz="2000" b="1" kern="0" dirty="0">
                <a:solidFill>
                  <a:srgbClr val="7030A0"/>
                </a:solidFill>
                <a:latin typeface="华文楷体" panose="02010600040101010101" pitchFamily="2" charset="-122"/>
                <a:ea typeface="华文楷体" panose="02010600040101010101" pitchFamily="2" charset="-122"/>
                <a:cs typeface="Arial" panose="020B0604020202020204" pitchFamily="34" charset="0"/>
              </a:rPr>
              <a:t>磁盘读写时间</a:t>
            </a:r>
            <a:r>
              <a:rPr lang="en-US" altLang="zh-CN" sz="2000" b="1" kern="0" dirty="0">
                <a:solidFill>
                  <a:srgbClr val="7030A0"/>
                </a:solidFill>
                <a:latin typeface="华文楷体" panose="02010600040101010101" pitchFamily="2" charset="-122"/>
                <a:ea typeface="华文楷体" panose="02010600040101010101" pitchFamily="2" charset="-122"/>
                <a:cs typeface="Arial" panose="020B0604020202020204" pitchFamily="34" charset="0"/>
              </a:rPr>
              <a:t>=</a:t>
            </a:r>
            <a:r>
              <a:rPr lang="zh-CN" altLang="zh-CN" sz="2000" b="1" kern="0" dirty="0">
                <a:solidFill>
                  <a:srgbClr val="7030A0"/>
                </a:solidFill>
                <a:latin typeface="华文楷体" panose="02010600040101010101" pitchFamily="2" charset="-122"/>
                <a:ea typeface="华文楷体" panose="02010600040101010101" pitchFamily="2" charset="-122"/>
                <a:cs typeface="Arial" panose="020B0604020202020204" pitchFamily="34" charset="0"/>
              </a:rPr>
              <a:t>寻道时间</a:t>
            </a:r>
            <a:r>
              <a:rPr lang="en-US" altLang="zh-CN" sz="2000" b="1" kern="0" dirty="0">
                <a:solidFill>
                  <a:srgbClr val="7030A0"/>
                </a:solidFill>
                <a:latin typeface="华文楷体" panose="02010600040101010101" pitchFamily="2" charset="-122"/>
                <a:ea typeface="华文楷体" panose="02010600040101010101" pitchFamily="2" charset="-122"/>
                <a:cs typeface="Arial" panose="020B0604020202020204" pitchFamily="34" charset="0"/>
              </a:rPr>
              <a:t>+</a:t>
            </a:r>
            <a:r>
              <a:rPr lang="zh-CN" altLang="zh-CN" sz="2000" b="1" kern="0" dirty="0">
                <a:solidFill>
                  <a:srgbClr val="7030A0"/>
                </a:solidFill>
                <a:latin typeface="华文楷体" panose="02010600040101010101" pitchFamily="2" charset="-122"/>
                <a:ea typeface="华文楷体" panose="02010600040101010101" pitchFamily="2" charset="-122"/>
                <a:cs typeface="Arial" panose="020B0604020202020204" pitchFamily="34" charset="0"/>
              </a:rPr>
              <a:t>延迟时间</a:t>
            </a:r>
            <a:r>
              <a:rPr lang="en-US" altLang="zh-CN" sz="2000" b="1" kern="0" dirty="0">
                <a:solidFill>
                  <a:srgbClr val="7030A0"/>
                </a:solidFill>
                <a:latin typeface="华文楷体" panose="02010600040101010101" pitchFamily="2" charset="-122"/>
                <a:ea typeface="华文楷体" panose="02010600040101010101" pitchFamily="2" charset="-122"/>
                <a:cs typeface="Arial" panose="020B0604020202020204" pitchFamily="34" charset="0"/>
              </a:rPr>
              <a:t>+</a:t>
            </a:r>
            <a:r>
              <a:rPr lang="zh-CN" altLang="zh-CN" sz="2000" b="1" kern="0" dirty="0">
                <a:solidFill>
                  <a:srgbClr val="7030A0"/>
                </a:solidFill>
                <a:latin typeface="华文楷体" panose="02010600040101010101" pitchFamily="2" charset="-122"/>
                <a:ea typeface="华文楷体" panose="02010600040101010101" pitchFamily="2" charset="-122"/>
                <a:cs typeface="Arial" panose="020B0604020202020204" pitchFamily="34" charset="0"/>
              </a:rPr>
              <a:t>传输时间</a:t>
            </a:r>
            <a:r>
              <a:rPr lang="en-US" altLang="zh-CN" sz="2000" b="1" kern="0" dirty="0">
                <a:solidFill>
                  <a:srgbClr val="7030A0"/>
                </a:solidFill>
                <a:latin typeface="华文楷体" panose="02010600040101010101" pitchFamily="2" charset="-122"/>
                <a:ea typeface="华文楷体" panose="02010600040101010101" pitchFamily="2" charset="-122"/>
                <a:cs typeface="Arial" panose="020B0604020202020204" pitchFamily="34" charset="0"/>
              </a:rPr>
              <a:t> </a:t>
            </a:r>
            <a:endParaRPr lang="zh-CN" altLang="zh-CN" sz="2000" kern="100" dirty="0">
              <a:solidFill>
                <a:srgbClr val="7030A0"/>
              </a:solidFill>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35815866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894697" y="857431"/>
            <a:ext cx="2217182" cy="400110"/>
          </a:xfrm>
          <a:prstGeom prst="rect">
            <a:avLst/>
          </a:prstGeom>
          <a:noFill/>
          <a:ln w="9525">
            <a:noFill/>
            <a:miter lim="800000"/>
            <a:headEnd/>
            <a:tailEnd/>
          </a:ln>
        </p:spPr>
        <p:txBody>
          <a:bodyPr wrap="square">
            <a:spAutoFit/>
          </a:bodyPr>
          <a:lstStyle/>
          <a:p>
            <a:pPr>
              <a:spcBef>
                <a:spcPct val="50000"/>
              </a:spcBef>
            </a:pPr>
            <a:r>
              <a:rPr lang="en-US" altLang="zh-CN" sz="2000" b="1" dirty="0">
                <a:solidFill>
                  <a:srgbClr val="6C0000"/>
                </a:solidFill>
                <a:latin typeface="华文楷体" panose="02010600040101010101" pitchFamily="2" charset="-122"/>
                <a:ea typeface="华文楷体" panose="02010600040101010101" pitchFamily="2" charset="-122"/>
              </a:rPr>
              <a:t>FCFS</a:t>
            </a:r>
            <a:r>
              <a:rPr lang="zh-CN" altLang="en-US" sz="2000" b="1" dirty="0">
                <a:solidFill>
                  <a:srgbClr val="6C0000"/>
                </a:solidFill>
                <a:latin typeface="华文楷体" panose="02010600040101010101" pitchFamily="2" charset="-122"/>
                <a:ea typeface="华文楷体" panose="02010600040101010101" pitchFamily="2" charset="-122"/>
              </a:rPr>
              <a:t>调度算法</a:t>
            </a:r>
            <a:endParaRPr lang="en-US" altLang="zh-CN" sz="2000" b="1" dirty="0">
              <a:solidFill>
                <a:srgbClr val="002060"/>
              </a:solidFill>
              <a:latin typeface="华文楷体" panose="02010600040101010101" pitchFamily="2" charset="-122"/>
              <a:ea typeface="华文楷体" panose="02010600040101010101" pitchFamily="2" charset="-122"/>
            </a:endParaRPr>
          </a:p>
        </p:txBody>
      </p:sp>
      <p:sp>
        <p:nvSpPr>
          <p:cNvPr id="10" name="矩形 9"/>
          <p:cNvSpPr/>
          <p:nvPr/>
        </p:nvSpPr>
        <p:spPr>
          <a:xfrm>
            <a:off x="766111" y="918554"/>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59939" y="35895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10.3 </a:t>
            </a:r>
            <a:r>
              <a:rPr lang="zh-CN" altLang="en-US" dirty="0">
                <a:latin typeface="华文楷体" panose="02010600040101010101" pitchFamily="2" charset="-122"/>
                <a:ea typeface="华文楷体" panose="02010600040101010101" pitchFamily="2" charset="-122"/>
              </a:rPr>
              <a:t>磁盘调度</a:t>
            </a:r>
            <a:endParaRPr lang="zh-CN" altLang="zh-CN" dirty="0">
              <a:latin typeface="华文楷体" panose="02010600040101010101" pitchFamily="2" charset="-122"/>
              <a:ea typeface="华文楷体" panose="02010600040101010101" pitchFamily="2" charset="-122"/>
            </a:endParaRPr>
          </a:p>
        </p:txBody>
      </p:sp>
      <p:sp>
        <p:nvSpPr>
          <p:cNvPr id="3" name="矩形 2"/>
          <p:cNvSpPr/>
          <p:nvPr/>
        </p:nvSpPr>
        <p:spPr>
          <a:xfrm>
            <a:off x="311651" y="1284816"/>
            <a:ext cx="7438088" cy="707886"/>
          </a:xfrm>
          <a:prstGeom prst="rect">
            <a:avLst/>
          </a:prstGeom>
        </p:spPr>
        <p:txBody>
          <a:bodyPr wrap="square">
            <a:spAutoFit/>
          </a:bodyPr>
          <a:lstStyle/>
          <a:p>
            <a:r>
              <a:rPr lang="en-US"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FCFS</a:t>
            </a:r>
            <a:r>
              <a:rPr lang="zh-CN"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算法根据进程请求访问磁盘的先后顺序进行调度，这是一种最简单的</a:t>
            </a:r>
            <a:r>
              <a:rPr lang="en-US" altLang="zh-CN" sz="2000" b="1" u="sng" dirty="0">
                <a:solidFill>
                  <a:srgbClr val="000000"/>
                </a:solidFill>
                <a:latin typeface="华文楷体" panose="02010600040101010101" pitchFamily="2" charset="-122"/>
                <a:ea typeface="华文楷体" panose="02010600040101010101" pitchFamily="2" charset="-122"/>
                <a:cs typeface="Arial" panose="020B0604020202020204" pitchFamily="34" charset="0"/>
              </a:rPr>
              <a:t>调度算法</a:t>
            </a:r>
            <a:r>
              <a:rPr lang="zh-CN"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endParaRPr lang="zh-CN" altLang="en-US" sz="2000" b="1" dirty="0">
              <a:latin typeface="华文楷体" panose="02010600040101010101" pitchFamily="2" charset="-122"/>
              <a:ea typeface="华文楷体" panose="02010600040101010101" pitchFamily="2" charset="-122"/>
            </a:endParaRPr>
          </a:p>
        </p:txBody>
      </p:sp>
      <p:sp>
        <p:nvSpPr>
          <p:cNvPr id="5" name="矩形 4"/>
          <p:cNvSpPr/>
          <p:nvPr/>
        </p:nvSpPr>
        <p:spPr>
          <a:xfrm>
            <a:off x="414693" y="2086442"/>
            <a:ext cx="7335046" cy="416332"/>
          </a:xfrm>
          <a:prstGeom prst="rect">
            <a:avLst/>
          </a:prstGeom>
        </p:spPr>
        <p:txBody>
          <a:bodyPr wrap="square">
            <a:spAutoFit/>
          </a:bodyPr>
          <a:lstStyle/>
          <a:p>
            <a:pPr indent="304800">
              <a:lnSpc>
                <a:spcPct val="125000"/>
              </a:lnSpc>
            </a:pPr>
            <a:r>
              <a:rPr lang="zh-CN" altLang="zh-CN" b="1" kern="100" dirty="0">
                <a:solidFill>
                  <a:srgbClr val="6C0000"/>
                </a:solidFill>
                <a:latin typeface="华文楷体" panose="02010600040101010101" pitchFamily="2" charset="-122"/>
                <a:ea typeface="华文楷体" panose="02010600040101010101" pitchFamily="2" charset="-122"/>
                <a:cs typeface="Helvetica" panose="020B0604020202020204" pitchFamily="34" charset="0"/>
              </a:rPr>
              <a:t>考虑一个磁盘队列，其</a:t>
            </a:r>
            <a:r>
              <a:rPr lang="en-US" altLang="zh-CN" b="1" kern="100" dirty="0">
                <a:solidFill>
                  <a:srgbClr val="6C0000"/>
                </a:solidFill>
                <a:latin typeface="华文楷体" panose="02010600040101010101" pitchFamily="2" charset="-122"/>
                <a:ea typeface="华文楷体" panose="02010600040101010101" pitchFamily="2" charset="-122"/>
                <a:cs typeface="Helvetica" panose="020B0604020202020204" pitchFamily="34" charset="0"/>
              </a:rPr>
              <a:t> I/O </a:t>
            </a:r>
            <a:r>
              <a:rPr lang="zh-CN" altLang="zh-CN" b="1" kern="100" dirty="0">
                <a:solidFill>
                  <a:srgbClr val="6C0000"/>
                </a:solidFill>
                <a:latin typeface="华文楷体" panose="02010600040101010101" pitchFamily="2" charset="-122"/>
                <a:ea typeface="华文楷体" panose="02010600040101010101" pitchFamily="2" charset="-122"/>
                <a:cs typeface="Helvetica" panose="020B0604020202020204" pitchFamily="34" charset="0"/>
              </a:rPr>
              <a:t>请求块的柱面的顺序如下：</a:t>
            </a:r>
            <a:endPar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6" name="图片 5"/>
          <p:cNvPicPr>
            <a:picLocks noChangeAspect="1"/>
          </p:cNvPicPr>
          <p:nvPr/>
        </p:nvPicPr>
        <p:blipFill>
          <a:blip r:embed="rId3"/>
          <a:stretch>
            <a:fillRect/>
          </a:stretch>
        </p:blipFill>
        <p:spPr>
          <a:xfrm>
            <a:off x="1439618" y="2572208"/>
            <a:ext cx="6234799" cy="4442295"/>
          </a:xfrm>
          <a:prstGeom prst="rect">
            <a:avLst/>
          </a:prstGeom>
        </p:spPr>
      </p:pic>
    </p:spTree>
    <p:extLst>
      <p:ext uri="{BB962C8B-B14F-4D97-AF65-F5344CB8AC3E}">
        <p14:creationId xmlns:p14="http://schemas.microsoft.com/office/powerpoint/2010/main" val="222479441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02265" y="1958769"/>
            <a:ext cx="6671735" cy="1107996"/>
          </a:xfrm>
          <a:prstGeom prst="rect">
            <a:avLst/>
          </a:prstGeom>
        </p:spPr>
        <p:txBody>
          <a:bodyPr wrap="square">
            <a:spAutoFit/>
          </a:bodyPr>
          <a:lstStyle/>
          <a:p>
            <a:pPr marL="285750" indent="-285750">
              <a:buFont typeface="Wingdings" panose="05000000000000000000" pitchFamily="2" charset="2"/>
              <a:buChar char="p"/>
            </a:pPr>
            <a:r>
              <a:rPr lang="zh-CN" altLang="zh-CN" sz="22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该算法简单，但是效率不高，相邻两次请求可能会造成最内到最外的柱面寻道，使磁头反复移动，增加了服务时间，对机械也不利</a:t>
            </a:r>
            <a:endParaRPr lang="zh-CN" altLang="en-US" sz="2200" b="1" dirty="0">
              <a:latin typeface="华文楷体" panose="02010600040101010101" pitchFamily="2" charset="-122"/>
              <a:ea typeface="华文楷体" panose="02010600040101010101" pitchFamily="2" charset="-122"/>
            </a:endParaRPr>
          </a:p>
        </p:txBody>
      </p:sp>
      <p:sp>
        <p:nvSpPr>
          <p:cNvPr id="5" name="矩形 4"/>
          <p:cNvSpPr/>
          <p:nvPr/>
        </p:nvSpPr>
        <p:spPr>
          <a:xfrm>
            <a:off x="1202266" y="3429033"/>
            <a:ext cx="6671734" cy="1785104"/>
          </a:xfrm>
          <a:prstGeom prst="rect">
            <a:avLst/>
          </a:prstGeom>
        </p:spPr>
        <p:txBody>
          <a:bodyPr wrap="square">
            <a:spAutoFit/>
          </a:bodyPr>
          <a:lstStyle/>
          <a:p>
            <a:pPr marL="285750" indent="-285750">
              <a:buFont typeface="Wingdings" panose="05000000000000000000" pitchFamily="2" charset="2"/>
              <a:buChar char="p"/>
            </a:pPr>
            <a:r>
              <a:rPr lang="zh-CN" altLang="zh-CN" sz="22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该算法的优点是具有公平性。如果只有少量进程需要访问，且大部分请求都是访问簇聚的文件扇区，则有望达到较好的性能；但如果有大量进程竞争使用磁盘，那么这种算法在性能上往往接近于随机调度。</a:t>
            </a:r>
            <a:endParaRPr lang="zh-CN" altLang="en-US" sz="2200" b="1" dirty="0">
              <a:latin typeface="华文楷体" panose="02010600040101010101" pitchFamily="2" charset="-122"/>
              <a:ea typeface="华文楷体" panose="02010600040101010101" pitchFamily="2" charset="-122"/>
            </a:endParaRPr>
          </a:p>
        </p:txBody>
      </p:sp>
      <p:sp>
        <p:nvSpPr>
          <p:cNvPr id="6" name="TextBox 1"/>
          <p:cNvSpPr txBox="1">
            <a:spLocks noChangeArrowheads="1"/>
          </p:cNvSpPr>
          <p:nvPr/>
        </p:nvSpPr>
        <p:spPr bwMode="auto">
          <a:xfrm>
            <a:off x="940879" y="1042503"/>
            <a:ext cx="2547387" cy="461665"/>
          </a:xfrm>
          <a:prstGeom prst="rect">
            <a:avLst/>
          </a:prstGeom>
          <a:noFill/>
          <a:ln w="9525">
            <a:noFill/>
            <a:miter lim="800000"/>
            <a:headEnd/>
            <a:tailEnd/>
          </a:ln>
        </p:spPr>
        <p:txBody>
          <a:bodyPr wrap="square">
            <a:spAutoFit/>
          </a:bodyPr>
          <a:lstStyle/>
          <a:p>
            <a:pPr>
              <a:spcBef>
                <a:spcPct val="50000"/>
              </a:spcBef>
            </a:pPr>
            <a:r>
              <a:rPr lang="en-US" altLang="zh-CN" sz="2400" b="1" dirty="0">
                <a:solidFill>
                  <a:srgbClr val="6C0000"/>
                </a:solidFill>
                <a:latin typeface="华文楷体" panose="02010600040101010101" pitchFamily="2" charset="-122"/>
                <a:ea typeface="华文楷体" panose="02010600040101010101" pitchFamily="2" charset="-122"/>
              </a:rPr>
              <a:t>FCFS</a:t>
            </a:r>
            <a:r>
              <a:rPr lang="zh-CN" altLang="en-US" sz="2400" b="1" dirty="0">
                <a:solidFill>
                  <a:srgbClr val="6C0000"/>
                </a:solidFill>
                <a:latin typeface="华文楷体" panose="02010600040101010101" pitchFamily="2" charset="-122"/>
                <a:ea typeface="华文楷体" panose="02010600040101010101" pitchFamily="2" charset="-122"/>
              </a:rPr>
              <a:t>调度算法</a:t>
            </a:r>
            <a:r>
              <a:rPr lang="en-US" altLang="zh-CN" sz="2400" b="1" dirty="0">
                <a:solidFill>
                  <a:srgbClr val="6C0000"/>
                </a:solidFill>
                <a:latin typeface="华文楷体" panose="02010600040101010101" pitchFamily="2" charset="-122"/>
                <a:ea typeface="华文楷体" panose="02010600040101010101" pitchFamily="2" charset="-122"/>
              </a:rPr>
              <a:t>(</a:t>
            </a:r>
            <a:r>
              <a:rPr lang="zh-CN" altLang="en-US" sz="2400" b="1" dirty="0">
                <a:solidFill>
                  <a:srgbClr val="6C0000"/>
                </a:solidFill>
                <a:latin typeface="华文楷体" panose="02010600040101010101" pitchFamily="2" charset="-122"/>
                <a:ea typeface="华文楷体" panose="02010600040101010101" pitchFamily="2" charset="-122"/>
              </a:rPr>
              <a:t>续）</a:t>
            </a:r>
            <a:endParaRPr lang="en-US" altLang="zh-CN" sz="2400" b="1" dirty="0">
              <a:solidFill>
                <a:srgbClr val="002060"/>
              </a:solidFill>
              <a:latin typeface="华文楷体" panose="02010600040101010101" pitchFamily="2" charset="-122"/>
              <a:ea typeface="华文楷体" panose="02010600040101010101" pitchFamily="2" charset="-122"/>
            </a:endParaRPr>
          </a:p>
        </p:txBody>
      </p:sp>
      <p:sp>
        <p:nvSpPr>
          <p:cNvPr id="7" name="Text Placeholder 1"/>
          <p:cNvSpPr txBox="1">
            <a:spLocks/>
          </p:cNvSpPr>
          <p:nvPr/>
        </p:nvSpPr>
        <p:spPr>
          <a:xfrm>
            <a:off x="638177" y="357690"/>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10.3 </a:t>
            </a:r>
            <a:r>
              <a:rPr lang="zh-CN" altLang="en-US" dirty="0">
                <a:latin typeface="华文楷体" panose="02010600040101010101" pitchFamily="2" charset="-122"/>
                <a:ea typeface="华文楷体" panose="02010600040101010101" pitchFamily="2" charset="-122"/>
              </a:rPr>
              <a:t>磁盘调度</a:t>
            </a:r>
            <a:endParaRPr lang="zh-CN" altLang="zh-CN" dirty="0">
              <a:latin typeface="华文楷体" panose="02010600040101010101" pitchFamily="2" charset="-122"/>
              <a:ea typeface="华文楷体" panose="02010600040101010101" pitchFamily="2" charset="-122"/>
            </a:endParaRPr>
          </a:p>
        </p:txBody>
      </p:sp>
      <p:sp>
        <p:nvSpPr>
          <p:cNvPr id="8" name="矩形 7"/>
          <p:cNvSpPr/>
          <p:nvPr/>
        </p:nvSpPr>
        <p:spPr>
          <a:xfrm>
            <a:off x="625355" y="1134404"/>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400489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txBox="1">
            <a:spLocks noChangeArrowheads="1"/>
          </p:cNvSpPr>
          <p:nvPr/>
        </p:nvSpPr>
        <p:spPr bwMode="auto">
          <a:xfrm>
            <a:off x="940879" y="1042503"/>
            <a:ext cx="2547387" cy="461665"/>
          </a:xfrm>
          <a:prstGeom prst="rect">
            <a:avLst/>
          </a:prstGeom>
          <a:noFill/>
          <a:ln w="9525">
            <a:noFill/>
            <a:miter lim="800000"/>
            <a:headEnd/>
            <a:tailEnd/>
          </a:ln>
        </p:spPr>
        <p:txBody>
          <a:bodyPr wrap="square">
            <a:spAutoFit/>
          </a:bodyPr>
          <a:lstStyle/>
          <a:p>
            <a:pPr>
              <a:spcBef>
                <a:spcPct val="50000"/>
              </a:spcBef>
            </a:pPr>
            <a:r>
              <a:rPr lang="en-US" altLang="zh-CN" sz="2400" b="1" dirty="0">
                <a:solidFill>
                  <a:srgbClr val="6C0000"/>
                </a:solidFill>
                <a:latin typeface="华文楷体" panose="02010600040101010101" pitchFamily="2" charset="-122"/>
                <a:ea typeface="华文楷体" panose="02010600040101010101" pitchFamily="2" charset="-122"/>
              </a:rPr>
              <a:t>SSTF</a:t>
            </a:r>
            <a:r>
              <a:rPr lang="zh-CN" altLang="zh-CN" sz="2400" b="1" dirty="0">
                <a:solidFill>
                  <a:srgbClr val="6C0000"/>
                </a:solidFill>
                <a:latin typeface="华文楷体" panose="02010600040101010101" pitchFamily="2" charset="-122"/>
                <a:ea typeface="华文楷体" panose="02010600040101010101" pitchFamily="2" charset="-122"/>
              </a:rPr>
              <a:t>调度算法</a:t>
            </a:r>
            <a:endParaRPr lang="en-US" altLang="zh-CN" sz="2400" b="1" dirty="0">
              <a:solidFill>
                <a:srgbClr val="6C0000"/>
              </a:solidFill>
              <a:latin typeface="华文楷体" panose="02010600040101010101" pitchFamily="2" charset="-122"/>
              <a:ea typeface="华文楷体" panose="02010600040101010101" pitchFamily="2" charset="-122"/>
            </a:endParaRPr>
          </a:p>
        </p:txBody>
      </p:sp>
      <p:sp>
        <p:nvSpPr>
          <p:cNvPr id="7" name="Text Placeholder 1"/>
          <p:cNvSpPr txBox="1">
            <a:spLocks/>
          </p:cNvSpPr>
          <p:nvPr/>
        </p:nvSpPr>
        <p:spPr>
          <a:xfrm>
            <a:off x="638177" y="357690"/>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10.3 </a:t>
            </a:r>
            <a:r>
              <a:rPr lang="zh-CN" altLang="en-US" dirty="0">
                <a:latin typeface="华文楷体" panose="02010600040101010101" pitchFamily="2" charset="-122"/>
                <a:ea typeface="华文楷体" panose="02010600040101010101" pitchFamily="2" charset="-122"/>
              </a:rPr>
              <a:t>磁盘调度</a:t>
            </a:r>
            <a:endParaRPr lang="zh-CN" altLang="zh-CN" dirty="0">
              <a:latin typeface="华文楷体" panose="02010600040101010101" pitchFamily="2" charset="-122"/>
              <a:ea typeface="华文楷体" panose="02010600040101010101" pitchFamily="2" charset="-122"/>
            </a:endParaRPr>
          </a:p>
        </p:txBody>
      </p:sp>
      <p:sp>
        <p:nvSpPr>
          <p:cNvPr id="8" name="矩形 7"/>
          <p:cNvSpPr/>
          <p:nvPr/>
        </p:nvSpPr>
        <p:spPr>
          <a:xfrm>
            <a:off x="625355" y="1134404"/>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矩形 1"/>
          <p:cNvSpPr/>
          <p:nvPr/>
        </p:nvSpPr>
        <p:spPr>
          <a:xfrm>
            <a:off x="689648" y="1504168"/>
            <a:ext cx="7525788" cy="369332"/>
          </a:xfrm>
          <a:prstGeom prst="rect">
            <a:avLst/>
          </a:prstGeom>
        </p:spPr>
        <p:txBody>
          <a:bodyPr wrap="square">
            <a:spAutoFit/>
          </a:bodyPr>
          <a:lstStyle/>
          <a:p>
            <a:r>
              <a:rPr lang="en-US" altLang="zh-CN" dirty="0">
                <a:solidFill>
                  <a:srgbClr val="000000"/>
                </a:solidFill>
                <a:latin typeface="宋体" panose="02010600030101010101" pitchFamily="2" charset="-122"/>
                <a:cs typeface="Helvetica" panose="020B0604020202020204" pitchFamily="34" charset="0"/>
              </a:rPr>
              <a:t>SSTF </a:t>
            </a:r>
            <a:r>
              <a:rPr lang="zh-CN" altLang="zh-CN" dirty="0">
                <a:solidFill>
                  <a:srgbClr val="000000"/>
                </a:solidFill>
                <a:ea typeface="宋体" panose="02010600030101010101" pitchFamily="2" charset="-122"/>
                <a:cs typeface="Helvetica" panose="020B0604020202020204" pitchFamily="34" charset="0"/>
              </a:rPr>
              <a:t>算法选择处理距离当前磁头位置的最短寻道时间的请求</a:t>
            </a:r>
            <a:r>
              <a:rPr lang="zh-CN" altLang="en-US" dirty="0">
                <a:solidFill>
                  <a:srgbClr val="000000"/>
                </a:solidFill>
                <a:ea typeface="宋体" panose="02010600030101010101" pitchFamily="2" charset="-122"/>
                <a:cs typeface="Helvetica" panose="020B0604020202020204" pitchFamily="34" charset="0"/>
              </a:rPr>
              <a:t>。</a:t>
            </a:r>
            <a:endParaRPr lang="zh-CN" altLang="en-US" dirty="0"/>
          </a:p>
        </p:txBody>
      </p:sp>
      <p:pic>
        <p:nvPicPr>
          <p:cNvPr id="3" name="图片 2"/>
          <p:cNvPicPr>
            <a:picLocks noChangeAspect="1"/>
          </p:cNvPicPr>
          <p:nvPr/>
        </p:nvPicPr>
        <p:blipFill>
          <a:blip r:embed="rId2"/>
          <a:stretch>
            <a:fillRect/>
          </a:stretch>
        </p:blipFill>
        <p:spPr>
          <a:xfrm>
            <a:off x="753941" y="1913608"/>
            <a:ext cx="6222592" cy="4911876"/>
          </a:xfrm>
          <a:prstGeom prst="rect">
            <a:avLst/>
          </a:prstGeom>
        </p:spPr>
      </p:pic>
      <p:sp>
        <p:nvSpPr>
          <p:cNvPr id="9" name="矩形 8"/>
          <p:cNvSpPr/>
          <p:nvPr/>
        </p:nvSpPr>
        <p:spPr>
          <a:xfrm>
            <a:off x="4572000" y="4369546"/>
            <a:ext cx="3285067" cy="646331"/>
          </a:xfrm>
          <a:prstGeom prst="rect">
            <a:avLst/>
          </a:prstGeom>
          <a:solidFill>
            <a:schemeClr val="bg1"/>
          </a:solidFill>
          <a:ln>
            <a:solidFill>
              <a:schemeClr val="accent1"/>
            </a:solidFill>
          </a:ln>
        </p:spPr>
        <p:txBody>
          <a:bodyPr wrap="square">
            <a:spAutoFit/>
          </a:bodyPr>
          <a:lstStyle/>
          <a:p>
            <a:r>
              <a:rPr lang="zh-CN" altLang="zh-CN" b="1" dirty="0">
                <a:solidFill>
                  <a:srgbClr val="6C0000"/>
                </a:solidFill>
                <a:latin typeface="华文楷体" panose="02010600040101010101" pitchFamily="2" charset="-122"/>
                <a:ea typeface="华文楷体" panose="02010600040101010101" pitchFamily="2" charset="-122"/>
                <a:cs typeface="Helvetica" panose="020B0604020202020204" pitchFamily="34" charset="0"/>
              </a:rPr>
              <a:t>虽然</a:t>
            </a:r>
            <a:r>
              <a:rPr lang="en-US" altLang="zh-CN" b="1" dirty="0">
                <a:solidFill>
                  <a:srgbClr val="6C0000"/>
                </a:solidFill>
                <a:latin typeface="华文楷体" panose="02010600040101010101" pitchFamily="2" charset="-122"/>
                <a:ea typeface="华文楷体" panose="02010600040101010101" pitchFamily="2" charset="-122"/>
                <a:cs typeface="Helvetica" panose="020B0604020202020204" pitchFamily="34" charset="0"/>
              </a:rPr>
              <a:t> SSTF </a:t>
            </a:r>
            <a:r>
              <a:rPr lang="zh-CN" altLang="zh-CN" b="1" dirty="0">
                <a:solidFill>
                  <a:srgbClr val="6C0000"/>
                </a:solidFill>
                <a:latin typeface="华文楷体" panose="02010600040101010101" pitchFamily="2" charset="-122"/>
                <a:ea typeface="华文楷体" panose="02010600040101010101" pitchFamily="2" charset="-122"/>
                <a:cs typeface="Helvetica" panose="020B0604020202020204" pitchFamily="34" charset="0"/>
              </a:rPr>
              <a:t>算法比</a:t>
            </a:r>
            <a:r>
              <a:rPr lang="en-US" altLang="zh-CN" b="1" dirty="0">
                <a:solidFill>
                  <a:srgbClr val="6C0000"/>
                </a:solidFill>
                <a:latin typeface="华文楷体" panose="02010600040101010101" pitchFamily="2" charset="-122"/>
                <a:ea typeface="华文楷体" panose="02010600040101010101" pitchFamily="2" charset="-122"/>
                <a:cs typeface="Helvetica" panose="020B0604020202020204" pitchFamily="34" charset="0"/>
              </a:rPr>
              <a:t> FCFS </a:t>
            </a:r>
            <a:r>
              <a:rPr lang="zh-CN" altLang="zh-CN" b="1" dirty="0">
                <a:solidFill>
                  <a:srgbClr val="6C0000"/>
                </a:solidFill>
                <a:latin typeface="华文楷体" panose="02010600040101010101" pitchFamily="2" charset="-122"/>
                <a:ea typeface="华文楷体" panose="02010600040101010101" pitchFamily="2" charset="-122"/>
                <a:cs typeface="Helvetica" panose="020B0604020202020204" pitchFamily="34" charset="0"/>
              </a:rPr>
              <a:t>算法有了相当改进，但是并非最优的</a:t>
            </a:r>
            <a:endParaRPr lang="zh-CN" altLang="en-US" b="1" dirty="0">
              <a:solidFill>
                <a:srgbClr val="6C000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4185390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txBox="1">
            <a:spLocks noChangeArrowheads="1"/>
          </p:cNvSpPr>
          <p:nvPr/>
        </p:nvSpPr>
        <p:spPr bwMode="auto">
          <a:xfrm>
            <a:off x="940879" y="1042503"/>
            <a:ext cx="2547387" cy="461665"/>
          </a:xfrm>
          <a:prstGeom prst="rect">
            <a:avLst/>
          </a:prstGeom>
          <a:noFill/>
          <a:ln w="9525">
            <a:noFill/>
            <a:miter lim="800000"/>
            <a:headEnd/>
            <a:tailEnd/>
          </a:ln>
        </p:spPr>
        <p:txBody>
          <a:bodyPr wrap="square">
            <a:spAutoFit/>
          </a:bodyPr>
          <a:lstStyle/>
          <a:p>
            <a:pPr>
              <a:spcBef>
                <a:spcPct val="50000"/>
              </a:spcBef>
            </a:pPr>
            <a:r>
              <a:rPr lang="en-US" altLang="zh-CN" sz="2400" b="1" dirty="0">
                <a:solidFill>
                  <a:srgbClr val="6C0000"/>
                </a:solidFill>
                <a:latin typeface="华文楷体" panose="02010600040101010101" pitchFamily="2" charset="-122"/>
                <a:ea typeface="华文楷体" panose="02010600040101010101" pitchFamily="2" charset="-122"/>
              </a:rPr>
              <a:t>SCAN</a:t>
            </a:r>
            <a:r>
              <a:rPr lang="zh-CN" altLang="zh-CN" sz="2400" b="1" dirty="0">
                <a:solidFill>
                  <a:srgbClr val="6C0000"/>
                </a:solidFill>
                <a:latin typeface="华文楷体" panose="02010600040101010101" pitchFamily="2" charset="-122"/>
                <a:ea typeface="华文楷体" panose="02010600040101010101" pitchFamily="2" charset="-122"/>
              </a:rPr>
              <a:t>调度算法</a:t>
            </a:r>
            <a:endParaRPr lang="en-US" altLang="zh-CN" sz="2400" b="1" dirty="0">
              <a:solidFill>
                <a:srgbClr val="6C0000"/>
              </a:solidFill>
              <a:latin typeface="华文楷体" panose="02010600040101010101" pitchFamily="2" charset="-122"/>
              <a:ea typeface="华文楷体" panose="02010600040101010101" pitchFamily="2" charset="-122"/>
            </a:endParaRPr>
          </a:p>
        </p:txBody>
      </p:sp>
      <p:sp>
        <p:nvSpPr>
          <p:cNvPr id="7" name="Text Placeholder 1"/>
          <p:cNvSpPr txBox="1">
            <a:spLocks/>
          </p:cNvSpPr>
          <p:nvPr/>
        </p:nvSpPr>
        <p:spPr>
          <a:xfrm>
            <a:off x="638177" y="357690"/>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10.3 </a:t>
            </a:r>
            <a:r>
              <a:rPr lang="zh-CN" altLang="en-US" dirty="0">
                <a:latin typeface="华文楷体" panose="02010600040101010101" pitchFamily="2" charset="-122"/>
                <a:ea typeface="华文楷体" panose="02010600040101010101" pitchFamily="2" charset="-122"/>
              </a:rPr>
              <a:t>磁盘调度</a:t>
            </a:r>
            <a:endParaRPr lang="zh-CN" altLang="zh-CN" dirty="0">
              <a:latin typeface="华文楷体" panose="02010600040101010101" pitchFamily="2" charset="-122"/>
              <a:ea typeface="华文楷体" panose="02010600040101010101" pitchFamily="2" charset="-122"/>
            </a:endParaRPr>
          </a:p>
        </p:txBody>
      </p:sp>
      <p:sp>
        <p:nvSpPr>
          <p:cNvPr id="8" name="矩形 7"/>
          <p:cNvSpPr/>
          <p:nvPr/>
        </p:nvSpPr>
        <p:spPr>
          <a:xfrm>
            <a:off x="625355" y="1134404"/>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矩形 1"/>
          <p:cNvSpPr/>
          <p:nvPr/>
        </p:nvSpPr>
        <p:spPr>
          <a:xfrm>
            <a:off x="753941" y="1864124"/>
            <a:ext cx="7525788" cy="1433341"/>
          </a:xfrm>
          <a:prstGeom prst="rect">
            <a:avLst/>
          </a:prstGeom>
        </p:spPr>
        <p:txBody>
          <a:bodyPr wrap="square">
            <a:spAutoFit/>
          </a:bodyPr>
          <a:lstStyle/>
          <a:p>
            <a:pPr>
              <a:lnSpc>
                <a:spcPct val="150000"/>
              </a:lnSpc>
            </a:pPr>
            <a:r>
              <a:rPr lang="en-US" altLang="zh-CN" sz="2000" b="1" dirty="0">
                <a:latin typeface="华文楷体" panose="02010600040101010101" pitchFamily="2" charset="-122"/>
                <a:ea typeface="华文楷体" panose="02010600040101010101" pitchFamily="2" charset="-122"/>
              </a:rPr>
              <a:t>        SCAN </a:t>
            </a:r>
            <a:r>
              <a:rPr lang="zh-CN" altLang="zh-CN" sz="2000" b="1" dirty="0">
                <a:latin typeface="华文楷体" panose="02010600040101010101" pitchFamily="2" charset="-122"/>
                <a:ea typeface="华文楷体" panose="02010600040101010101" pitchFamily="2" charset="-122"/>
              </a:rPr>
              <a:t>算法有时称为电梯算法，因为磁头的行为就像大楼里面的电梯，先处理所有向上的请求，然后再处理相反方向的请求。</a:t>
            </a:r>
            <a:br>
              <a:rPr lang="en-US" altLang="zh-CN" sz="2000" b="1" dirty="0">
                <a:latin typeface="华文楷体" panose="02010600040101010101" pitchFamily="2" charset="-122"/>
                <a:ea typeface="华文楷体" panose="02010600040101010101" pitchFamily="2" charset="-122"/>
              </a:rPr>
            </a:br>
            <a:endParaRPr lang="zh-CN" altLang="en-US" sz="2000" b="1" dirty="0">
              <a:latin typeface="华文楷体" panose="02010600040101010101" pitchFamily="2" charset="-122"/>
              <a:ea typeface="华文楷体" panose="02010600040101010101" pitchFamily="2" charset="-122"/>
            </a:endParaRPr>
          </a:p>
        </p:txBody>
      </p:sp>
      <p:sp>
        <p:nvSpPr>
          <p:cNvPr id="4" name="矩形 3"/>
          <p:cNvSpPr/>
          <p:nvPr/>
        </p:nvSpPr>
        <p:spPr>
          <a:xfrm>
            <a:off x="940879" y="3239743"/>
            <a:ext cx="7338850" cy="1631216"/>
          </a:xfrm>
          <a:prstGeom prst="rect">
            <a:avLst/>
          </a:prstGeom>
        </p:spPr>
        <p:txBody>
          <a:bodyPr wrap="square">
            <a:spAutoFit/>
          </a:bodyPr>
          <a:lstStyle/>
          <a:p>
            <a:pPr indent="266700" algn="just">
              <a:lnSpc>
                <a:spcPct val="125000"/>
              </a:lnSpc>
              <a:spcAft>
                <a:spcPts val="0"/>
              </a:spcAft>
            </a:pPr>
            <a:r>
              <a:rPr lang="zh-CN" altLang="zh-CN" sz="20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下面回到前面的例子来说明。这里需要增加一个条件，当前磁盘柱面号的范围为</a:t>
            </a:r>
            <a:r>
              <a:rPr lang="en-US" altLang="zh-CN" sz="20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0-199</a:t>
            </a:r>
            <a:r>
              <a:rPr lang="zh-CN" altLang="zh-CN" sz="20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 在采用</a:t>
            </a:r>
            <a:r>
              <a:rPr lang="en-US" altLang="zh-CN" sz="20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 SCAN </a:t>
            </a:r>
            <a:r>
              <a:rPr lang="zh-CN" altLang="zh-CN" sz="20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来调度柱面</a:t>
            </a:r>
            <a:r>
              <a:rPr lang="en-US" altLang="zh-CN" sz="20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 98</a:t>
            </a:r>
            <a:r>
              <a:rPr lang="zh-CN" altLang="zh-CN" sz="20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a:t>
            </a:r>
            <a:r>
              <a:rPr lang="en-US" altLang="zh-CN" sz="20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183</a:t>
            </a:r>
            <a:r>
              <a:rPr lang="zh-CN" altLang="zh-CN" sz="20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a:t>
            </a:r>
            <a:r>
              <a:rPr lang="en-US" altLang="zh-CN" sz="20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37</a:t>
            </a:r>
            <a:r>
              <a:rPr lang="zh-CN" altLang="zh-CN" sz="20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a:t>
            </a:r>
            <a:r>
              <a:rPr lang="en-US" altLang="zh-CN" sz="20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122</a:t>
            </a:r>
            <a:r>
              <a:rPr lang="zh-CN" altLang="zh-CN" sz="20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a:t>
            </a:r>
            <a:r>
              <a:rPr lang="en-US" altLang="zh-CN" sz="20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14</a:t>
            </a:r>
            <a:r>
              <a:rPr lang="zh-CN" altLang="zh-CN" sz="20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a:t>
            </a:r>
            <a:r>
              <a:rPr lang="en-US" altLang="zh-CN" sz="20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124</a:t>
            </a:r>
            <a:r>
              <a:rPr lang="zh-CN" altLang="zh-CN" sz="20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a:t>
            </a:r>
            <a:r>
              <a:rPr lang="en-US" altLang="zh-CN" sz="20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65 </a:t>
            </a:r>
            <a:r>
              <a:rPr lang="zh-CN" altLang="zh-CN" sz="20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和</a:t>
            </a:r>
            <a:r>
              <a:rPr lang="en-US" altLang="zh-CN" sz="20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 67 </a:t>
            </a:r>
            <a:r>
              <a:rPr lang="zh-CN" altLang="zh-CN" sz="20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的请求之前，除了磁头的当前位置，还需知道磁头的移动方向。</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5" name="图片 4"/>
          <p:cNvPicPr>
            <a:picLocks noChangeAspect="1"/>
          </p:cNvPicPr>
          <p:nvPr/>
        </p:nvPicPr>
        <p:blipFill>
          <a:blip r:embed="rId2"/>
          <a:stretch>
            <a:fillRect/>
          </a:stretch>
        </p:blipFill>
        <p:spPr>
          <a:xfrm>
            <a:off x="753941" y="1504168"/>
            <a:ext cx="7060765" cy="5239118"/>
          </a:xfrm>
          <a:prstGeom prst="rect">
            <a:avLst/>
          </a:prstGeom>
        </p:spPr>
      </p:pic>
    </p:spTree>
    <p:extLst>
      <p:ext uri="{BB962C8B-B14F-4D97-AF65-F5344CB8AC3E}">
        <p14:creationId xmlns:p14="http://schemas.microsoft.com/office/powerpoint/2010/main" val="2322053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txBox="1">
            <a:spLocks noChangeArrowheads="1"/>
          </p:cNvSpPr>
          <p:nvPr/>
        </p:nvSpPr>
        <p:spPr bwMode="auto">
          <a:xfrm>
            <a:off x="940879" y="1042503"/>
            <a:ext cx="2547387" cy="461665"/>
          </a:xfrm>
          <a:prstGeom prst="rect">
            <a:avLst/>
          </a:prstGeom>
          <a:noFill/>
          <a:ln w="9525">
            <a:noFill/>
            <a:miter lim="800000"/>
            <a:headEnd/>
            <a:tailEnd/>
          </a:ln>
        </p:spPr>
        <p:txBody>
          <a:bodyPr wrap="square">
            <a:spAutoFit/>
          </a:bodyPr>
          <a:lstStyle/>
          <a:p>
            <a:pPr>
              <a:spcBef>
                <a:spcPct val="50000"/>
              </a:spcBef>
            </a:pPr>
            <a:r>
              <a:rPr lang="en-US" altLang="zh-CN" sz="2400" b="1" dirty="0">
                <a:solidFill>
                  <a:srgbClr val="6C0000"/>
                </a:solidFill>
                <a:latin typeface="华文楷体" panose="02010600040101010101" pitchFamily="2" charset="-122"/>
                <a:ea typeface="华文楷体" panose="02010600040101010101" pitchFamily="2" charset="-122"/>
              </a:rPr>
              <a:t>C-SCAN</a:t>
            </a:r>
            <a:r>
              <a:rPr lang="zh-CN" altLang="zh-CN" sz="2400" b="1" dirty="0">
                <a:solidFill>
                  <a:srgbClr val="6C0000"/>
                </a:solidFill>
                <a:latin typeface="华文楷体" panose="02010600040101010101" pitchFamily="2" charset="-122"/>
                <a:ea typeface="华文楷体" panose="02010600040101010101" pitchFamily="2" charset="-122"/>
              </a:rPr>
              <a:t>调度算法</a:t>
            </a:r>
            <a:endParaRPr lang="en-US" altLang="zh-CN" sz="2400" b="1" dirty="0">
              <a:solidFill>
                <a:srgbClr val="6C0000"/>
              </a:solidFill>
              <a:latin typeface="华文楷体" panose="02010600040101010101" pitchFamily="2" charset="-122"/>
              <a:ea typeface="华文楷体" panose="02010600040101010101" pitchFamily="2" charset="-122"/>
            </a:endParaRPr>
          </a:p>
        </p:txBody>
      </p:sp>
      <p:sp>
        <p:nvSpPr>
          <p:cNvPr id="7" name="Text Placeholder 1"/>
          <p:cNvSpPr txBox="1">
            <a:spLocks/>
          </p:cNvSpPr>
          <p:nvPr/>
        </p:nvSpPr>
        <p:spPr>
          <a:xfrm>
            <a:off x="638177" y="357690"/>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10.3 </a:t>
            </a:r>
            <a:r>
              <a:rPr lang="zh-CN" altLang="en-US" dirty="0">
                <a:latin typeface="华文楷体" panose="02010600040101010101" pitchFamily="2" charset="-122"/>
                <a:ea typeface="华文楷体" panose="02010600040101010101" pitchFamily="2" charset="-122"/>
              </a:rPr>
              <a:t>磁盘调度</a:t>
            </a:r>
            <a:endParaRPr lang="zh-CN" altLang="zh-CN" dirty="0">
              <a:latin typeface="华文楷体" panose="02010600040101010101" pitchFamily="2" charset="-122"/>
              <a:ea typeface="华文楷体" panose="02010600040101010101" pitchFamily="2" charset="-122"/>
            </a:endParaRPr>
          </a:p>
        </p:txBody>
      </p:sp>
      <p:sp>
        <p:nvSpPr>
          <p:cNvPr id="8" name="矩形 7"/>
          <p:cNvSpPr/>
          <p:nvPr/>
        </p:nvSpPr>
        <p:spPr>
          <a:xfrm>
            <a:off x="625355" y="1134404"/>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304409" y="1676002"/>
            <a:ext cx="8415866" cy="923330"/>
          </a:xfrm>
          <a:prstGeom prst="rect">
            <a:avLst/>
          </a:prstGeom>
        </p:spPr>
        <p:txBody>
          <a:bodyPr wrap="square">
            <a:spAutoFit/>
          </a:bodyPr>
          <a:lstStyle/>
          <a:p>
            <a:r>
              <a:rPr lang="zh-CN" altLang="zh-CN"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循环扫描（</a:t>
            </a:r>
            <a:r>
              <a:rPr lang="en-US" altLang="zh-CN"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C-SCAN</a:t>
            </a:r>
            <a:r>
              <a:rPr lang="zh-CN" altLang="zh-CN"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）调度是</a:t>
            </a:r>
            <a:r>
              <a:rPr lang="en-US" altLang="zh-CN"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 SCAN </a:t>
            </a:r>
            <a:r>
              <a:rPr lang="zh-CN" altLang="zh-CN"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的一个变种</a:t>
            </a:r>
            <a:r>
              <a:rPr lang="zh-CN" altLang="en-US"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a:t>
            </a:r>
            <a:r>
              <a:rPr lang="en-US" altLang="zh-CN"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C-SCAN </a:t>
            </a:r>
            <a:r>
              <a:rPr lang="zh-CN" altLang="zh-CN"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移动磁头从磁盘一端到磁盘另一端，并且处理行程上的请求。然而，当磁头到达另一端时，它立即返回到磁盘的开头，而并不处理任何回程上的请求</a:t>
            </a:r>
            <a:endParaRPr lang="zh-CN" altLang="en-US" b="1" dirty="0">
              <a:latin typeface="华文楷体" panose="02010600040101010101" pitchFamily="2" charset="-122"/>
              <a:ea typeface="华文楷体" panose="02010600040101010101" pitchFamily="2" charset="-122"/>
            </a:endParaRPr>
          </a:p>
        </p:txBody>
      </p:sp>
      <p:pic>
        <p:nvPicPr>
          <p:cNvPr id="9" name="图片 8"/>
          <p:cNvPicPr>
            <a:picLocks noChangeAspect="1"/>
          </p:cNvPicPr>
          <p:nvPr/>
        </p:nvPicPr>
        <p:blipFill>
          <a:blip r:embed="rId2"/>
          <a:stretch>
            <a:fillRect/>
          </a:stretch>
        </p:blipFill>
        <p:spPr>
          <a:xfrm>
            <a:off x="1152028" y="865123"/>
            <a:ext cx="7755185" cy="5791427"/>
          </a:xfrm>
          <a:prstGeom prst="rect">
            <a:avLst/>
          </a:prstGeom>
        </p:spPr>
      </p:pic>
    </p:spTree>
    <p:extLst>
      <p:ext uri="{BB962C8B-B14F-4D97-AF65-F5344CB8AC3E}">
        <p14:creationId xmlns:p14="http://schemas.microsoft.com/office/powerpoint/2010/main" val="3590163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txBox="1">
            <a:spLocks noChangeArrowheads="1"/>
          </p:cNvSpPr>
          <p:nvPr/>
        </p:nvSpPr>
        <p:spPr bwMode="auto">
          <a:xfrm>
            <a:off x="940879" y="1042503"/>
            <a:ext cx="2547387" cy="461665"/>
          </a:xfrm>
          <a:prstGeom prst="rect">
            <a:avLst/>
          </a:prstGeom>
          <a:noFill/>
          <a:ln w="9525">
            <a:noFill/>
            <a:miter lim="800000"/>
            <a:headEnd/>
            <a:tailEnd/>
          </a:ln>
        </p:spPr>
        <p:txBody>
          <a:bodyPr wrap="square">
            <a:spAutoFit/>
          </a:bodyPr>
          <a:lstStyle/>
          <a:p>
            <a:pPr>
              <a:spcBef>
                <a:spcPct val="50000"/>
              </a:spcBef>
            </a:pPr>
            <a:r>
              <a:rPr lang="en-US" altLang="zh-CN" sz="2400" b="1" dirty="0">
                <a:solidFill>
                  <a:srgbClr val="6C0000"/>
                </a:solidFill>
                <a:latin typeface="华文楷体" panose="02010600040101010101" pitchFamily="2" charset="-122"/>
                <a:ea typeface="华文楷体" panose="02010600040101010101" pitchFamily="2" charset="-122"/>
              </a:rPr>
              <a:t>LOOK</a:t>
            </a:r>
            <a:r>
              <a:rPr lang="zh-CN" altLang="zh-CN" sz="2400" b="1" dirty="0">
                <a:solidFill>
                  <a:srgbClr val="6C0000"/>
                </a:solidFill>
                <a:latin typeface="华文楷体" panose="02010600040101010101" pitchFamily="2" charset="-122"/>
                <a:ea typeface="华文楷体" panose="02010600040101010101" pitchFamily="2" charset="-122"/>
              </a:rPr>
              <a:t>调度算法</a:t>
            </a:r>
            <a:endParaRPr lang="en-US" altLang="zh-CN" sz="2400" b="1" dirty="0">
              <a:solidFill>
                <a:srgbClr val="6C0000"/>
              </a:solidFill>
              <a:latin typeface="华文楷体" panose="02010600040101010101" pitchFamily="2" charset="-122"/>
              <a:ea typeface="华文楷体" panose="02010600040101010101" pitchFamily="2" charset="-122"/>
            </a:endParaRPr>
          </a:p>
        </p:txBody>
      </p:sp>
      <p:sp>
        <p:nvSpPr>
          <p:cNvPr id="7" name="Text Placeholder 1"/>
          <p:cNvSpPr txBox="1">
            <a:spLocks/>
          </p:cNvSpPr>
          <p:nvPr/>
        </p:nvSpPr>
        <p:spPr>
          <a:xfrm>
            <a:off x="638177" y="357690"/>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10.3 </a:t>
            </a:r>
            <a:r>
              <a:rPr lang="zh-CN" altLang="en-US" dirty="0">
                <a:latin typeface="华文楷体" panose="02010600040101010101" pitchFamily="2" charset="-122"/>
                <a:ea typeface="华文楷体" panose="02010600040101010101" pitchFamily="2" charset="-122"/>
              </a:rPr>
              <a:t>磁盘调度</a:t>
            </a:r>
            <a:endParaRPr lang="zh-CN" altLang="zh-CN" dirty="0">
              <a:latin typeface="华文楷体" panose="02010600040101010101" pitchFamily="2" charset="-122"/>
              <a:ea typeface="华文楷体" panose="02010600040101010101" pitchFamily="2" charset="-122"/>
            </a:endParaRPr>
          </a:p>
        </p:txBody>
      </p:sp>
      <p:sp>
        <p:nvSpPr>
          <p:cNvPr id="8" name="矩形 7"/>
          <p:cNvSpPr/>
          <p:nvPr/>
        </p:nvSpPr>
        <p:spPr>
          <a:xfrm>
            <a:off x="625355" y="1134404"/>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矩形 1"/>
          <p:cNvSpPr/>
          <p:nvPr/>
        </p:nvSpPr>
        <p:spPr>
          <a:xfrm>
            <a:off x="625355" y="1773051"/>
            <a:ext cx="8119126" cy="1015663"/>
          </a:xfrm>
          <a:prstGeom prst="rect">
            <a:avLst/>
          </a:prstGeom>
        </p:spPr>
        <p:txBody>
          <a:bodyPr wrap="square">
            <a:spAutoFit/>
          </a:bodyPr>
          <a:lstStyle/>
          <a:p>
            <a:r>
              <a:rPr lang="en-US" altLang="zh-CN" sz="20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        SCAN </a:t>
            </a:r>
            <a:r>
              <a:rPr lang="zh-CN" altLang="zh-CN" sz="20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和</a:t>
            </a:r>
            <a:r>
              <a:rPr lang="en-US" altLang="zh-CN" sz="20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 C-SCAN </a:t>
            </a:r>
            <a:r>
              <a:rPr lang="zh-CN" altLang="zh-CN" sz="20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在磁盘的整个宽度内移动磁臂。更常见的是，磁臂只需移到一个方向的最远请求为止。遵循这种模式的</a:t>
            </a:r>
            <a:r>
              <a:rPr lang="en-US" altLang="zh-CN" sz="20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 SCAN </a:t>
            </a:r>
            <a:r>
              <a:rPr lang="zh-CN" altLang="zh-CN" sz="20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算法和</a:t>
            </a:r>
            <a:r>
              <a:rPr lang="en-US" altLang="zh-CN" sz="20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 C-SCAN </a:t>
            </a:r>
            <a:r>
              <a:rPr lang="zh-CN" altLang="zh-CN" sz="20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算法分别称为</a:t>
            </a:r>
            <a:r>
              <a:rPr lang="en-US" altLang="zh-CN" sz="20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LOOK</a:t>
            </a:r>
            <a:r>
              <a:rPr lang="zh-CN" altLang="zh-CN" sz="20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和</a:t>
            </a:r>
            <a:r>
              <a:rPr lang="en-US" altLang="zh-CN" sz="20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C-LOOK</a:t>
            </a:r>
            <a:r>
              <a:rPr lang="zh-CN" altLang="zh-CN" sz="20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调度</a:t>
            </a:r>
            <a:endParaRPr lang="zh-CN" altLang="en-US" sz="2000" b="1" dirty="0">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2"/>
          <a:stretch>
            <a:fillRect/>
          </a:stretch>
        </p:blipFill>
        <p:spPr>
          <a:xfrm>
            <a:off x="1349657" y="1134405"/>
            <a:ext cx="7096704" cy="5285098"/>
          </a:xfrm>
          <a:prstGeom prst="rect">
            <a:avLst/>
          </a:prstGeom>
        </p:spPr>
      </p:pic>
    </p:spTree>
    <p:extLst>
      <p:ext uri="{BB962C8B-B14F-4D97-AF65-F5344CB8AC3E}">
        <p14:creationId xmlns:p14="http://schemas.microsoft.com/office/powerpoint/2010/main" val="319469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txBox="1">
            <a:spLocks noChangeArrowheads="1"/>
          </p:cNvSpPr>
          <p:nvPr/>
        </p:nvSpPr>
        <p:spPr bwMode="auto">
          <a:xfrm>
            <a:off x="941529" y="1069440"/>
            <a:ext cx="3732071" cy="461665"/>
          </a:xfrm>
          <a:prstGeom prst="rect">
            <a:avLst/>
          </a:prstGeom>
          <a:noFill/>
          <a:ln w="9525">
            <a:noFill/>
            <a:miter lim="800000"/>
            <a:headEnd/>
            <a:tailEnd/>
          </a:ln>
        </p:spPr>
        <p:txBody>
          <a:bodyPr wrap="square">
            <a:spAutoFit/>
          </a:bodyPr>
          <a:lstStyle/>
          <a:p>
            <a:pPr>
              <a:spcBef>
                <a:spcPct val="50000"/>
              </a:spcBef>
            </a:pPr>
            <a:r>
              <a:rPr lang="zh-CN" altLang="zh-CN" sz="2400" b="1" dirty="0">
                <a:solidFill>
                  <a:srgbClr val="6C0000"/>
                </a:solidFill>
                <a:latin typeface="华文楷体" panose="02010600040101010101" pitchFamily="2" charset="-122"/>
                <a:ea typeface="华文楷体" panose="02010600040101010101" pitchFamily="2" charset="-122"/>
              </a:rPr>
              <a:t>磁盘调度算法的选择</a:t>
            </a:r>
            <a:endParaRPr lang="en-US" altLang="zh-CN" sz="2400" b="1" dirty="0">
              <a:solidFill>
                <a:srgbClr val="6C0000"/>
              </a:solidFill>
              <a:latin typeface="华文楷体" panose="02010600040101010101" pitchFamily="2" charset="-122"/>
              <a:ea typeface="华文楷体" panose="02010600040101010101" pitchFamily="2" charset="-122"/>
            </a:endParaRPr>
          </a:p>
        </p:txBody>
      </p:sp>
      <p:sp>
        <p:nvSpPr>
          <p:cNvPr id="7" name="Text Placeholder 1"/>
          <p:cNvSpPr txBox="1">
            <a:spLocks/>
          </p:cNvSpPr>
          <p:nvPr/>
        </p:nvSpPr>
        <p:spPr>
          <a:xfrm>
            <a:off x="638177" y="357690"/>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10.3 </a:t>
            </a:r>
            <a:r>
              <a:rPr lang="zh-CN" altLang="en-US" dirty="0">
                <a:latin typeface="华文楷体" panose="02010600040101010101" pitchFamily="2" charset="-122"/>
                <a:ea typeface="华文楷体" panose="02010600040101010101" pitchFamily="2" charset="-122"/>
              </a:rPr>
              <a:t>磁盘调度</a:t>
            </a:r>
            <a:endParaRPr lang="zh-CN" altLang="zh-CN" dirty="0">
              <a:latin typeface="华文楷体" panose="02010600040101010101" pitchFamily="2" charset="-122"/>
              <a:ea typeface="华文楷体" panose="02010600040101010101" pitchFamily="2" charset="-122"/>
            </a:endParaRPr>
          </a:p>
        </p:txBody>
      </p:sp>
      <p:sp>
        <p:nvSpPr>
          <p:cNvPr id="8" name="矩形 7"/>
          <p:cNvSpPr/>
          <p:nvPr/>
        </p:nvSpPr>
        <p:spPr>
          <a:xfrm>
            <a:off x="689648" y="118035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1371599" y="1999103"/>
            <a:ext cx="6231467" cy="1785104"/>
          </a:xfrm>
          <a:prstGeom prst="rect">
            <a:avLst/>
          </a:prstGeom>
        </p:spPr>
        <p:txBody>
          <a:bodyPr wrap="square">
            <a:spAutoFit/>
          </a:bodyPr>
          <a:lstStyle/>
          <a:p>
            <a:pPr marL="342900" indent="-342900">
              <a:buFont typeface="Wingdings" panose="05000000000000000000" pitchFamily="2" charset="2"/>
              <a:buChar char="Ø"/>
            </a:pPr>
            <a:r>
              <a:rPr lang="en-US" altLang="zh-CN" sz="22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SSTF </a:t>
            </a:r>
            <a:r>
              <a:rPr lang="zh-CN" altLang="zh-CN" sz="22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是常见的，并且具有自然的吸引力，因为它比</a:t>
            </a:r>
            <a:r>
              <a:rPr lang="en-US" altLang="zh-CN" sz="22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 FCFS </a:t>
            </a:r>
            <a:r>
              <a:rPr lang="zh-CN" altLang="zh-CN" sz="22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具有更好的性能。</a:t>
            </a:r>
            <a:endParaRPr lang="en-US" altLang="zh-CN" sz="22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endParaRPr>
          </a:p>
          <a:p>
            <a:pPr marL="342900" indent="-342900">
              <a:buFont typeface="Wingdings" panose="05000000000000000000" pitchFamily="2" charset="2"/>
              <a:buChar char="Ø"/>
            </a:pPr>
            <a:endParaRPr lang="en-US" altLang="zh-CN" sz="22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endParaRPr>
          </a:p>
          <a:p>
            <a:pPr marL="342900" indent="-342900">
              <a:buFont typeface="Wingdings" panose="05000000000000000000" pitchFamily="2" charset="2"/>
              <a:buChar char="Ø"/>
            </a:pPr>
            <a:r>
              <a:rPr lang="zh-CN" altLang="zh-CN" sz="22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对于磁盘负荷较大的系统，</a:t>
            </a:r>
            <a:r>
              <a:rPr lang="en-US" altLang="zh-CN" sz="22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SCAN </a:t>
            </a:r>
            <a:r>
              <a:rPr lang="zh-CN" altLang="zh-CN" sz="22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和</a:t>
            </a:r>
            <a:r>
              <a:rPr lang="en-US" altLang="zh-CN" sz="22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 C-SCAN </a:t>
            </a:r>
            <a:r>
              <a:rPr lang="zh-CN" altLang="zh-CN" sz="2200"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表现更好，因为它们不太可能造成饥饿问题</a:t>
            </a:r>
            <a:endParaRPr lang="zh-CN" altLang="en-US" sz="2200" b="1" dirty="0">
              <a:latin typeface="华文楷体" panose="02010600040101010101" pitchFamily="2" charset="-122"/>
              <a:ea typeface="华文楷体" panose="02010600040101010101" pitchFamily="2" charset="-122"/>
            </a:endParaRPr>
          </a:p>
        </p:txBody>
      </p:sp>
      <p:sp>
        <p:nvSpPr>
          <p:cNvPr id="5" name="矩形 4"/>
          <p:cNvSpPr/>
          <p:nvPr/>
        </p:nvSpPr>
        <p:spPr>
          <a:xfrm>
            <a:off x="1464918" y="4032914"/>
            <a:ext cx="5541902" cy="488339"/>
          </a:xfrm>
          <a:prstGeom prst="rect">
            <a:avLst/>
          </a:prstGeom>
        </p:spPr>
        <p:txBody>
          <a:bodyPr wrap="none">
            <a:spAutoFit/>
          </a:bodyPr>
          <a:lstStyle/>
          <a:p>
            <a:pPr marL="342900" indent="-342900" algn="just">
              <a:lnSpc>
                <a:spcPct val="125000"/>
              </a:lnSpc>
              <a:spcAft>
                <a:spcPts val="0"/>
              </a:spcAft>
              <a:buFont typeface="Wingdings" panose="05000000000000000000" pitchFamily="2" charset="2"/>
              <a:buChar char="Ø"/>
            </a:pPr>
            <a:r>
              <a:rPr lang="en-US" altLang="zh-CN" sz="22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SSTF </a:t>
            </a:r>
            <a:r>
              <a:rPr lang="zh-CN" altLang="zh-CN" sz="22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或</a:t>
            </a:r>
            <a:r>
              <a:rPr lang="en-US" altLang="zh-CN" sz="22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 LOOK </a:t>
            </a:r>
            <a:r>
              <a:rPr lang="zh-CN" altLang="zh-CN" sz="2200" b="1" kern="10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是默认算法的合理选择。</a:t>
            </a:r>
            <a:endParaRPr lang="zh-CN" altLang="zh-CN" sz="22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442491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915485" y="1116067"/>
            <a:ext cx="1581166" cy="461665"/>
          </a:xfrm>
          <a:prstGeom prst="rect">
            <a:avLst/>
          </a:prstGeom>
          <a:noFill/>
          <a:ln w="9525">
            <a:noFill/>
            <a:miter lim="800000"/>
            <a:headEnd/>
            <a:tailEnd/>
          </a:ln>
        </p:spPr>
        <p:txBody>
          <a:bodyPr wrap="square">
            <a:spAutoFit/>
          </a:bodyPr>
          <a:lstStyle/>
          <a:p>
            <a:pPr>
              <a:spcBef>
                <a:spcPct val="50000"/>
              </a:spcBef>
            </a:pPr>
            <a:r>
              <a:rPr lang="zh-CN" altLang="en-US" sz="2400" b="1" dirty="0">
                <a:solidFill>
                  <a:srgbClr val="6C0000"/>
                </a:solidFill>
                <a:latin typeface="华文楷体" panose="02010600040101010101" pitchFamily="2" charset="-122"/>
                <a:ea typeface="华文楷体" panose="02010600040101010101" pitchFamily="2" charset="-122"/>
              </a:rPr>
              <a:t>硬盘</a:t>
            </a:r>
            <a:endParaRPr lang="en-US" altLang="zh-CN" sz="2000" b="1" dirty="0">
              <a:solidFill>
                <a:srgbClr val="002060"/>
              </a:solidFill>
              <a:latin typeface="华文楷体" panose="02010600040101010101" pitchFamily="2" charset="-122"/>
              <a:ea typeface="华文楷体" panose="02010600040101010101" pitchFamily="2" charset="-122"/>
            </a:endParaRPr>
          </a:p>
        </p:txBody>
      </p:sp>
      <p:sp>
        <p:nvSpPr>
          <p:cNvPr id="10" name="矩形 9"/>
          <p:cNvSpPr/>
          <p:nvPr/>
        </p:nvSpPr>
        <p:spPr>
          <a:xfrm>
            <a:off x="749035" y="120796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59939" y="35895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10.1 </a:t>
            </a:r>
            <a:r>
              <a:rPr lang="zh-CN" altLang="zh-CN" dirty="0">
                <a:latin typeface="华文楷体" panose="02010600040101010101" pitchFamily="2" charset="-122"/>
                <a:ea typeface="华文楷体" panose="02010600040101010101" pitchFamily="2" charset="-122"/>
              </a:rPr>
              <a:t>大容量存储器简介</a:t>
            </a:r>
          </a:p>
        </p:txBody>
      </p:sp>
      <p:sp>
        <p:nvSpPr>
          <p:cNvPr id="3" name="矩形 2"/>
          <p:cNvSpPr/>
          <p:nvPr/>
        </p:nvSpPr>
        <p:spPr>
          <a:xfrm>
            <a:off x="1208738" y="3137637"/>
            <a:ext cx="6099671" cy="3046988"/>
          </a:xfrm>
          <a:prstGeom prst="rect">
            <a:avLst/>
          </a:prstGeom>
        </p:spPr>
        <p:txBody>
          <a:bodyPr wrap="square">
            <a:spAutoFit/>
          </a:bodyPr>
          <a:lstStyle/>
          <a:p>
            <a:r>
              <a:rPr lang="zh-CN" altLang="zh-CN"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硬盘可分为</a:t>
            </a:r>
            <a:r>
              <a:rPr lang="zh-CN" altLang="en-US"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endParaRPr lang="en-US" altLang="zh-CN"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endParaRPr lang="en-US" altLang="zh-CN"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pPr marL="342900" indent="-342900">
              <a:buFont typeface="Wingdings" panose="05000000000000000000" pitchFamily="2" charset="2"/>
              <a:buChar char="p"/>
            </a:pPr>
            <a:r>
              <a:rPr lang="zh-CN" altLang="zh-CN" sz="2400"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机械硬盘（</a:t>
            </a:r>
            <a:r>
              <a:rPr lang="en-US" altLang="zh-CN" sz="2400"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Hard Disk Drive, HDD</a:t>
            </a:r>
            <a:r>
              <a:rPr lang="zh-CN" altLang="zh-CN" sz="2400"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a:t>
            </a:r>
            <a:endParaRPr lang="en-US" altLang="zh-CN" sz="2400"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r>
              <a:rPr lang="en-US" altLang="zh-CN"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机械硬盘采用磁性碟片来存储数据</a:t>
            </a:r>
            <a:endParaRPr lang="en-US" altLang="zh-CN"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endParaRPr lang="en-US" altLang="zh-CN"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pPr marL="342900" indent="-342900">
              <a:buFont typeface="Wingdings" panose="05000000000000000000" pitchFamily="2" charset="2"/>
              <a:buChar char="p"/>
            </a:pPr>
            <a:r>
              <a:rPr lang="zh-CN" altLang="zh-CN" sz="2400"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固态硬盘（</a:t>
            </a:r>
            <a:r>
              <a:rPr lang="en-US" altLang="zh-CN" sz="2400"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Solid State Disk, SSD</a:t>
            </a:r>
            <a:r>
              <a:rPr lang="zh-CN" altLang="zh-CN" sz="2400"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a:t>
            </a:r>
            <a:endParaRPr lang="en-US" altLang="zh-CN" sz="2400"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r>
              <a:rPr lang="en-US" altLang="zh-CN"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而固态硬盘通过闪存颗粒来存储数据。</a:t>
            </a:r>
            <a:br>
              <a:rPr lang="en-US" altLang="zh-CN"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br>
            <a:endParaRPr lang="zh-CN" altLang="en-US" sz="2400" b="1" dirty="0">
              <a:latin typeface="华文楷体" panose="02010600040101010101" pitchFamily="2" charset="-122"/>
              <a:ea typeface="华文楷体" panose="02010600040101010101" pitchFamily="2" charset="-122"/>
            </a:endParaRPr>
          </a:p>
        </p:txBody>
      </p:sp>
      <p:sp>
        <p:nvSpPr>
          <p:cNvPr id="5" name="矩形 4"/>
          <p:cNvSpPr/>
          <p:nvPr/>
        </p:nvSpPr>
        <p:spPr>
          <a:xfrm>
            <a:off x="659939" y="1748986"/>
            <a:ext cx="7351979" cy="1107996"/>
          </a:xfrm>
          <a:prstGeom prst="rect">
            <a:avLst/>
          </a:prstGeom>
        </p:spPr>
        <p:txBody>
          <a:bodyPr wrap="square">
            <a:spAutoFit/>
          </a:bodyPr>
          <a:lstStyle/>
          <a:p>
            <a:r>
              <a:rPr lang="en-US" altLang="zh-CN" sz="2200" b="1"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200" b="1"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rPr>
              <a:t>近二十年来，硬盘一直是存储介质的中坚力量，虽然无论是容量还是性能方面都有了翻天覆地的变化，但是现在它作为个人电脑的主要存储设备的地位依然不可动摇</a:t>
            </a:r>
            <a:r>
              <a:rPr lang="zh-CN" altLang="en-US" sz="2200" b="1"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sz="2200" b="1" dirty="0">
              <a:solidFill>
                <a:srgbClr val="00449A"/>
              </a:solidFill>
              <a:latin typeface="华文楷体" panose="02010600040101010101" pitchFamily="2" charset="-122"/>
              <a:ea typeface="华文楷体" panose="0201060004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txBox="1">
            <a:spLocks noChangeArrowheads="1"/>
          </p:cNvSpPr>
          <p:nvPr/>
        </p:nvSpPr>
        <p:spPr bwMode="auto">
          <a:xfrm>
            <a:off x="941529" y="1069440"/>
            <a:ext cx="3732071" cy="461665"/>
          </a:xfrm>
          <a:prstGeom prst="rect">
            <a:avLst/>
          </a:prstGeom>
          <a:noFill/>
          <a:ln w="9525">
            <a:noFill/>
            <a:miter lim="800000"/>
            <a:headEnd/>
            <a:tailEnd/>
          </a:ln>
        </p:spPr>
        <p:txBody>
          <a:bodyPr wrap="square">
            <a:spAutoFit/>
          </a:bodyPr>
          <a:lstStyle/>
          <a:p>
            <a:pPr>
              <a:spcBef>
                <a:spcPct val="50000"/>
              </a:spcBef>
            </a:pPr>
            <a:r>
              <a:rPr lang="zh-CN" altLang="zh-CN" sz="2400" b="1" dirty="0">
                <a:solidFill>
                  <a:srgbClr val="6C0000"/>
                </a:solidFill>
                <a:latin typeface="华文楷体" panose="02010600040101010101" pitchFamily="2" charset="-122"/>
                <a:ea typeface="华文楷体" panose="02010600040101010101" pitchFamily="2" charset="-122"/>
              </a:rPr>
              <a:t>磁盘调度算法的选择</a:t>
            </a:r>
            <a:endParaRPr lang="en-US" altLang="zh-CN" sz="2400" b="1" dirty="0">
              <a:solidFill>
                <a:srgbClr val="6C0000"/>
              </a:solidFill>
              <a:latin typeface="华文楷体" panose="02010600040101010101" pitchFamily="2" charset="-122"/>
              <a:ea typeface="华文楷体" panose="02010600040101010101" pitchFamily="2" charset="-122"/>
            </a:endParaRPr>
          </a:p>
        </p:txBody>
      </p:sp>
      <p:sp>
        <p:nvSpPr>
          <p:cNvPr id="7" name="Text Placeholder 1"/>
          <p:cNvSpPr txBox="1">
            <a:spLocks/>
          </p:cNvSpPr>
          <p:nvPr/>
        </p:nvSpPr>
        <p:spPr>
          <a:xfrm>
            <a:off x="638177" y="357690"/>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10.4 </a:t>
            </a:r>
            <a:r>
              <a:rPr lang="zh-CN" altLang="en-US" dirty="0">
                <a:latin typeface="华文楷体" panose="02010600040101010101" pitchFamily="2" charset="-122"/>
                <a:ea typeface="华文楷体" panose="02010600040101010101" pitchFamily="2" charset="-122"/>
              </a:rPr>
              <a:t>磁盘初始化</a:t>
            </a:r>
            <a:endParaRPr lang="zh-CN" altLang="zh-CN" dirty="0">
              <a:latin typeface="华文楷体" panose="02010600040101010101" pitchFamily="2" charset="-122"/>
              <a:ea typeface="华文楷体" panose="02010600040101010101" pitchFamily="2" charset="-122"/>
            </a:endParaRPr>
          </a:p>
        </p:txBody>
      </p:sp>
      <p:sp>
        <p:nvSpPr>
          <p:cNvPr id="8" name="矩形 7"/>
          <p:cNvSpPr/>
          <p:nvPr/>
        </p:nvSpPr>
        <p:spPr>
          <a:xfrm>
            <a:off x="689648" y="118035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矩形 1"/>
          <p:cNvSpPr/>
          <p:nvPr/>
        </p:nvSpPr>
        <p:spPr>
          <a:xfrm>
            <a:off x="1039760" y="1758297"/>
            <a:ext cx="4572000" cy="461665"/>
          </a:xfrm>
          <a:prstGeom prst="rect">
            <a:avLst/>
          </a:prstGeom>
        </p:spPr>
        <p:txBody>
          <a:bodyPr>
            <a:spAutoFit/>
          </a:bodyPr>
          <a:lstStyle/>
          <a:p>
            <a:r>
              <a:rPr lang="zh-CN" altLang="zh-CN" sz="2400" b="1" kern="0" dirty="0">
                <a:solidFill>
                  <a:srgbClr val="00449A"/>
                </a:solidFill>
                <a:latin typeface="华文楷体" panose="02010600040101010101" pitchFamily="2" charset="-122"/>
                <a:ea typeface="华文楷体" panose="02010600040101010101" pitchFamily="2" charset="-122"/>
                <a:cs typeface="Arial" panose="020B0604020202020204" pitchFamily="34" charset="0"/>
              </a:rPr>
              <a:t>盘片格式化牵涉两个不同的程序：</a:t>
            </a:r>
            <a:r>
              <a:rPr lang="en-US" altLang="zh-CN" sz="2400" b="1" kern="0" dirty="0">
                <a:solidFill>
                  <a:srgbClr val="00449A"/>
                </a:solidFill>
                <a:latin typeface="华文楷体" panose="02010600040101010101" pitchFamily="2" charset="-122"/>
                <a:ea typeface="华文楷体" panose="02010600040101010101" pitchFamily="2" charset="-122"/>
                <a:cs typeface="Arial" panose="020B0604020202020204" pitchFamily="34" charset="0"/>
              </a:rPr>
              <a:t> </a:t>
            </a:r>
            <a:endParaRPr lang="zh-CN" altLang="en-US" sz="2400" b="1" dirty="0">
              <a:solidFill>
                <a:srgbClr val="00449A"/>
              </a:solidFill>
              <a:latin typeface="华文楷体" panose="02010600040101010101" pitchFamily="2" charset="-122"/>
              <a:ea typeface="华文楷体" panose="02010600040101010101" pitchFamily="2" charset="-122"/>
            </a:endParaRPr>
          </a:p>
        </p:txBody>
      </p:sp>
      <p:sp>
        <p:nvSpPr>
          <p:cNvPr id="4" name="矩形 3"/>
          <p:cNvSpPr/>
          <p:nvPr/>
        </p:nvSpPr>
        <p:spPr>
          <a:xfrm>
            <a:off x="921876" y="2359129"/>
            <a:ext cx="6847804" cy="3450688"/>
          </a:xfrm>
          <a:prstGeom prst="rect">
            <a:avLst/>
          </a:prstGeom>
        </p:spPr>
        <p:txBody>
          <a:bodyPr wrap="square">
            <a:spAutoFit/>
          </a:bodyPr>
          <a:lstStyle/>
          <a:p>
            <a:pPr indent="304800">
              <a:lnSpc>
                <a:spcPct val="125000"/>
              </a:lnSpc>
            </a:pPr>
            <a:r>
              <a:rPr lang="zh-CN" altLang="zh-CN" sz="2200" b="1" kern="100" dirty="0">
                <a:solidFill>
                  <a:srgbClr val="C00000"/>
                </a:solidFill>
                <a:latin typeface="华文楷体" panose="02010600040101010101" pitchFamily="2" charset="-122"/>
                <a:ea typeface="华文楷体" panose="02010600040101010101" pitchFamily="2" charset="-122"/>
                <a:cs typeface="Arial" panose="020B0604020202020204" pitchFamily="34" charset="0"/>
              </a:rPr>
              <a:t>低级格式化</a:t>
            </a:r>
            <a:r>
              <a:rPr lang="zh-CN" altLang="en-US" sz="2200" b="1" kern="100" dirty="0">
                <a:solidFill>
                  <a:srgbClr val="C00000"/>
                </a:solidFill>
                <a:latin typeface="华文楷体" panose="02010600040101010101" pitchFamily="2" charset="-122"/>
                <a:ea typeface="华文楷体" panose="02010600040101010101" pitchFamily="2" charset="-122"/>
                <a:cs typeface="Arial" panose="020B0604020202020204" pitchFamily="34" charset="0"/>
              </a:rPr>
              <a:t>：</a:t>
            </a:r>
            <a:r>
              <a:rPr lang="zh-CN" altLang="zh-CN" sz="22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就是将空白的磁盘划分出柱面和磁道，再将磁道划分为若干个扇区，每个扇区又划分出标识部分</a:t>
            </a:r>
            <a:r>
              <a:rPr lang="en-US" altLang="zh-CN" sz="22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ID</a:t>
            </a:r>
            <a:r>
              <a:rPr lang="zh-CN" altLang="zh-CN" sz="22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、间隔区</a:t>
            </a:r>
            <a:r>
              <a:rPr lang="en-US" altLang="zh-CN" sz="22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GAP</a:t>
            </a:r>
            <a:r>
              <a:rPr lang="zh-CN" altLang="zh-CN" sz="22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和数据区</a:t>
            </a:r>
            <a:r>
              <a:rPr lang="en-US" altLang="zh-CN" sz="22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DATA</a:t>
            </a:r>
            <a:r>
              <a:rPr lang="zh-CN" altLang="zh-CN" sz="22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等。低级格式化是一种损耗性操作，其对硬盘寿命有一定的负面影响。</a:t>
            </a:r>
            <a:endParaRPr lang="en-US" altLang="zh-CN" sz="22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pPr indent="304800">
              <a:lnSpc>
                <a:spcPct val="125000"/>
              </a:lnSpc>
            </a:pPr>
            <a:endParaRPr lang="en-US" altLang="zh-CN" sz="22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pPr indent="304800" algn="just">
              <a:lnSpc>
                <a:spcPct val="125000"/>
              </a:lnSpc>
              <a:spcAft>
                <a:spcPts val="0"/>
              </a:spcAft>
            </a:pPr>
            <a:r>
              <a:rPr lang="zh-CN" altLang="zh-CN" sz="2200" b="1" kern="100" dirty="0">
                <a:solidFill>
                  <a:srgbClr val="C00000"/>
                </a:solidFill>
                <a:latin typeface="华文楷体" panose="02010600040101010101" pitchFamily="2" charset="-122"/>
                <a:ea typeface="华文楷体" panose="02010600040101010101" pitchFamily="2" charset="-122"/>
                <a:cs typeface="Arial" panose="020B0604020202020204" pitchFamily="34" charset="0"/>
              </a:rPr>
              <a:t>高级格式化</a:t>
            </a:r>
            <a:r>
              <a:rPr lang="zh-CN" altLang="en-US" sz="2200" b="1" kern="100" dirty="0">
                <a:solidFill>
                  <a:srgbClr val="C00000"/>
                </a:solidFill>
                <a:latin typeface="华文楷体" panose="02010600040101010101" pitchFamily="2" charset="-122"/>
                <a:ea typeface="华文楷体" panose="02010600040101010101" pitchFamily="2" charset="-122"/>
                <a:cs typeface="Arial" panose="020B0604020202020204" pitchFamily="34" charset="0"/>
              </a:rPr>
              <a:t>：</a:t>
            </a:r>
            <a:r>
              <a:rPr lang="zh-CN" altLang="zh-CN" sz="22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就是清除硬盘上的数据、生成</a:t>
            </a:r>
            <a:r>
              <a:rPr lang="en-US" altLang="zh-CN" sz="22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引导区</a:t>
            </a:r>
            <a:r>
              <a:rPr lang="zh-CN" altLang="zh-CN" sz="22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信息、初始化</a:t>
            </a:r>
            <a:r>
              <a:rPr lang="en-US" altLang="zh-CN" sz="22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FAT</a:t>
            </a:r>
            <a:r>
              <a:rPr lang="zh-CN" altLang="zh-CN" sz="22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表、标注</a:t>
            </a:r>
            <a:r>
              <a:rPr lang="en-US" altLang="zh-CN" sz="22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逻辑坏道</a:t>
            </a:r>
            <a:r>
              <a:rPr lang="zh-CN" altLang="zh-CN" sz="22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等。一般我们重装系统时都是高级格式化</a:t>
            </a:r>
            <a:r>
              <a:rPr lang="zh-CN" altLang="en-US" sz="22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r>
              <a:rPr lang="en-US" altLang="zh-CN" sz="22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endParaRPr lang="zh-CN" altLang="zh-CN" sz="22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673946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txBox="1">
            <a:spLocks noChangeArrowheads="1"/>
          </p:cNvSpPr>
          <p:nvPr/>
        </p:nvSpPr>
        <p:spPr bwMode="auto">
          <a:xfrm>
            <a:off x="941529" y="1069440"/>
            <a:ext cx="3732071" cy="461665"/>
          </a:xfrm>
          <a:prstGeom prst="rect">
            <a:avLst/>
          </a:prstGeom>
          <a:noFill/>
          <a:ln w="9525">
            <a:noFill/>
            <a:miter lim="800000"/>
            <a:headEnd/>
            <a:tailEnd/>
          </a:ln>
        </p:spPr>
        <p:txBody>
          <a:bodyPr wrap="square">
            <a:spAutoFit/>
          </a:bodyPr>
          <a:lstStyle/>
          <a:p>
            <a:pPr>
              <a:spcBef>
                <a:spcPct val="50000"/>
              </a:spcBef>
            </a:pPr>
            <a:r>
              <a:rPr lang="zh-CN" altLang="en-US" sz="2400" b="1" dirty="0">
                <a:solidFill>
                  <a:srgbClr val="6C0000"/>
                </a:solidFill>
                <a:latin typeface="华文楷体" panose="02010600040101010101" pitchFamily="2" charset="-122"/>
                <a:ea typeface="华文楷体" panose="02010600040101010101" pitchFamily="2" charset="-122"/>
              </a:rPr>
              <a:t>引导相关概念</a:t>
            </a:r>
            <a:endParaRPr lang="en-US" altLang="zh-CN" sz="2400" b="1" dirty="0">
              <a:solidFill>
                <a:srgbClr val="6C0000"/>
              </a:solidFill>
              <a:latin typeface="华文楷体" panose="02010600040101010101" pitchFamily="2" charset="-122"/>
              <a:ea typeface="华文楷体" panose="02010600040101010101" pitchFamily="2" charset="-122"/>
            </a:endParaRPr>
          </a:p>
        </p:txBody>
      </p:sp>
      <p:sp>
        <p:nvSpPr>
          <p:cNvPr id="7" name="Text Placeholder 1"/>
          <p:cNvSpPr txBox="1">
            <a:spLocks/>
          </p:cNvSpPr>
          <p:nvPr/>
        </p:nvSpPr>
        <p:spPr>
          <a:xfrm>
            <a:off x="638177" y="357690"/>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10.5 </a:t>
            </a:r>
            <a:r>
              <a:rPr lang="zh-CN" altLang="en-US" dirty="0">
                <a:latin typeface="华文楷体" panose="02010600040101010101" pitchFamily="2" charset="-122"/>
                <a:ea typeface="华文楷体" panose="02010600040101010101" pitchFamily="2" charset="-122"/>
              </a:rPr>
              <a:t>始化引导</a:t>
            </a:r>
            <a:endParaRPr lang="zh-CN" altLang="zh-CN" dirty="0">
              <a:latin typeface="华文楷体" panose="02010600040101010101" pitchFamily="2" charset="-122"/>
              <a:ea typeface="华文楷体" panose="02010600040101010101" pitchFamily="2" charset="-122"/>
            </a:endParaRPr>
          </a:p>
        </p:txBody>
      </p:sp>
      <p:sp>
        <p:nvSpPr>
          <p:cNvPr id="8" name="矩形 7"/>
          <p:cNvSpPr/>
          <p:nvPr/>
        </p:nvSpPr>
        <p:spPr>
          <a:xfrm>
            <a:off x="689648" y="118035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617821" y="1607544"/>
            <a:ext cx="7779138" cy="1400383"/>
          </a:xfrm>
          <a:prstGeom prst="rect">
            <a:avLst/>
          </a:prstGeom>
        </p:spPr>
        <p:txBody>
          <a:bodyPr wrap="square">
            <a:spAutoFit/>
          </a:bodyPr>
          <a:lstStyle/>
          <a:p>
            <a:pPr indent="266700">
              <a:lnSpc>
                <a:spcPct val="125000"/>
              </a:lnSpc>
            </a:pPr>
            <a:r>
              <a:rPr lang="en-US" altLang="zh-CN" sz="2000" b="1" kern="0" dirty="0">
                <a:solidFill>
                  <a:srgbClr val="7030A0"/>
                </a:solidFill>
                <a:latin typeface="华文楷体" panose="02010600040101010101" pitchFamily="2" charset="-122"/>
                <a:ea typeface="华文楷体" panose="02010600040101010101" pitchFamily="2" charset="-122"/>
                <a:cs typeface="宋体" panose="02010600030101010101" pitchFamily="2" charset="-122"/>
              </a:rPr>
              <a:t>1</a:t>
            </a:r>
            <a:r>
              <a:rPr lang="zh-CN" altLang="zh-CN" sz="2000" b="1" kern="0" dirty="0">
                <a:solidFill>
                  <a:srgbClr val="7030A0"/>
                </a:solidFill>
                <a:latin typeface="华文楷体" panose="02010600040101010101" pitchFamily="2" charset="-122"/>
                <a:ea typeface="华文楷体" panose="02010600040101010101" pitchFamily="2" charset="-122"/>
                <a:cs typeface="宋体" panose="02010600030101010101" pitchFamily="2" charset="-122"/>
              </a:rPr>
              <a:t>．</a:t>
            </a:r>
            <a:r>
              <a:rPr lang="en-US" altLang="zh-CN" sz="2000" b="1" kern="0" dirty="0">
                <a:solidFill>
                  <a:srgbClr val="7030A0"/>
                </a:solidFill>
                <a:latin typeface="华文楷体" panose="02010600040101010101" pitchFamily="2" charset="-122"/>
                <a:ea typeface="华文楷体" panose="02010600040101010101" pitchFamily="2" charset="-122"/>
                <a:cs typeface="宋体" panose="02010600030101010101" pitchFamily="2" charset="-122"/>
              </a:rPr>
              <a:t>BIOS</a:t>
            </a:r>
            <a:r>
              <a:rPr lang="zh-CN" altLang="zh-CN" sz="2000" b="1" kern="0" dirty="0">
                <a:solidFill>
                  <a:srgbClr val="7030A0"/>
                </a:solidFill>
                <a:latin typeface="华文楷体" panose="02010600040101010101" pitchFamily="2" charset="-122"/>
                <a:ea typeface="华文楷体" panose="02010600040101010101" pitchFamily="2" charset="-122"/>
                <a:cs typeface="宋体" panose="02010600030101010101" pitchFamily="2" charset="-122"/>
              </a:rPr>
              <a:t>的概念 </a:t>
            </a:r>
            <a:endParaRPr lang="zh-CN" altLang="zh-CN" sz="2000" b="1" kern="100" dirty="0">
              <a:solidFill>
                <a:srgbClr val="7030A0"/>
              </a:solidFill>
              <a:latin typeface="华文楷体" panose="02010600040101010101" pitchFamily="2" charset="-122"/>
              <a:ea typeface="华文楷体" panose="02010600040101010101" pitchFamily="2" charset="-122"/>
              <a:cs typeface="Times New Roman" panose="02020603050405020304" pitchFamily="18" charset="0"/>
            </a:endParaRPr>
          </a:p>
          <a:p>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       BIOS</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Basic </a:t>
            </a:r>
            <a:r>
              <a:rPr lang="en-US" altLang="zh-CN" sz="2000" b="1" kern="0" dirty="0" err="1">
                <a:solidFill>
                  <a:srgbClr val="333333"/>
                </a:solidFill>
                <a:latin typeface="华文楷体" panose="02010600040101010101" pitchFamily="2" charset="-122"/>
                <a:ea typeface="华文楷体" panose="02010600040101010101" pitchFamily="2" charset="-122"/>
                <a:cs typeface="宋体" panose="02010600030101010101" pitchFamily="2" charset="-122"/>
              </a:rPr>
              <a:t>Input/Output</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 System</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，基本输入输出系统）全称是</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ROM</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BIOS</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，是只读存储器基本输入</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输出系统的简写，它实际是一组被固化到电脑中，为电脑提供最低级最直接的硬件控制的程序</a:t>
            </a:r>
            <a:r>
              <a:rPr lang="zh-CN" altLang="en-US"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a:t>
            </a:r>
            <a:endParaRPr lang="zh-CN" altLang="en-US" sz="2000" b="1" dirty="0">
              <a:latin typeface="华文楷体" panose="02010600040101010101" pitchFamily="2" charset="-122"/>
              <a:ea typeface="华文楷体" panose="02010600040101010101" pitchFamily="2" charset="-122"/>
            </a:endParaRPr>
          </a:p>
        </p:txBody>
      </p:sp>
      <p:sp>
        <p:nvSpPr>
          <p:cNvPr id="5" name="矩形 4"/>
          <p:cNvSpPr/>
          <p:nvPr/>
        </p:nvSpPr>
        <p:spPr>
          <a:xfrm>
            <a:off x="689648" y="3092019"/>
            <a:ext cx="7608356" cy="2785378"/>
          </a:xfrm>
          <a:prstGeom prst="rect">
            <a:avLst/>
          </a:prstGeom>
        </p:spPr>
        <p:txBody>
          <a:bodyPr wrap="square">
            <a:spAutoFit/>
          </a:bodyPr>
          <a:lstStyle/>
          <a:p>
            <a:pPr indent="266700">
              <a:lnSpc>
                <a:spcPct val="125000"/>
              </a:lnSpc>
            </a:pPr>
            <a:r>
              <a:rPr lang="en-US"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1)</a:t>
            </a:r>
            <a:r>
              <a:rPr lang="zh-CN"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自诊断程序：</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通过读取</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CMOS RAM</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中的内容识别硬件配置，并对其进行自检和初始化； </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nSpc>
                <a:spcPct val="125000"/>
              </a:lnSpc>
            </a:pPr>
            <a:r>
              <a:rPr lang="en-US"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2</a:t>
            </a:r>
            <a:r>
              <a:rPr lang="zh-CN"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a:t>
            </a:r>
            <a:r>
              <a:rPr lang="en-US"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CMOS</a:t>
            </a:r>
            <a:r>
              <a:rPr lang="zh-CN"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设置程序：</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引导过程中，用特殊热键启动，进行设置后，存入</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CMOS RAM</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中； </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nSpc>
                <a:spcPct val="125000"/>
              </a:lnSpc>
            </a:pPr>
            <a:r>
              <a:rPr lang="en-US"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3</a:t>
            </a:r>
            <a:r>
              <a:rPr lang="zh-CN"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）系统自举装载程序：</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在自检成功后将磁盘相对</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0</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道</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0</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扇区上的引导程序装入内存，让其运行以装入</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DOS</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系统； </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266700">
              <a:lnSpc>
                <a:spcPct val="125000"/>
              </a:lnSpc>
            </a:pP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4</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a:t>
            </a:r>
            <a:r>
              <a:rPr lang="zh-CN"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主要</a:t>
            </a:r>
            <a:r>
              <a:rPr lang="en-US"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I</a:t>
            </a:r>
            <a:r>
              <a:rPr lang="zh-CN"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a:t>
            </a:r>
            <a:r>
              <a:rPr lang="en-US"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O</a:t>
            </a:r>
            <a:r>
              <a:rPr lang="zh-CN"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设备的驱动程序和中断服务；</a:t>
            </a:r>
            <a:endParaRPr lang="zh-CN"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7402881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txBox="1">
            <a:spLocks noChangeArrowheads="1"/>
          </p:cNvSpPr>
          <p:nvPr/>
        </p:nvSpPr>
        <p:spPr bwMode="auto">
          <a:xfrm>
            <a:off x="941529" y="1069440"/>
            <a:ext cx="3732071" cy="461665"/>
          </a:xfrm>
          <a:prstGeom prst="rect">
            <a:avLst/>
          </a:prstGeom>
          <a:noFill/>
          <a:ln w="9525">
            <a:noFill/>
            <a:miter lim="800000"/>
            <a:headEnd/>
            <a:tailEnd/>
          </a:ln>
        </p:spPr>
        <p:txBody>
          <a:bodyPr wrap="square">
            <a:spAutoFit/>
          </a:bodyPr>
          <a:lstStyle/>
          <a:p>
            <a:pPr>
              <a:spcBef>
                <a:spcPct val="50000"/>
              </a:spcBef>
            </a:pPr>
            <a:r>
              <a:rPr lang="zh-CN" altLang="en-US" sz="2400" b="1" dirty="0">
                <a:solidFill>
                  <a:srgbClr val="6C0000"/>
                </a:solidFill>
                <a:latin typeface="华文楷体" panose="02010600040101010101" pitchFamily="2" charset="-122"/>
                <a:ea typeface="华文楷体" panose="02010600040101010101" pitchFamily="2" charset="-122"/>
              </a:rPr>
              <a:t>引导相关概念</a:t>
            </a:r>
            <a:endParaRPr lang="en-US" altLang="zh-CN" sz="2400" b="1" dirty="0">
              <a:solidFill>
                <a:srgbClr val="6C0000"/>
              </a:solidFill>
              <a:latin typeface="华文楷体" panose="02010600040101010101" pitchFamily="2" charset="-122"/>
              <a:ea typeface="华文楷体" panose="02010600040101010101" pitchFamily="2" charset="-122"/>
            </a:endParaRPr>
          </a:p>
        </p:txBody>
      </p:sp>
      <p:sp>
        <p:nvSpPr>
          <p:cNvPr id="7" name="Text Placeholder 1"/>
          <p:cNvSpPr txBox="1">
            <a:spLocks/>
          </p:cNvSpPr>
          <p:nvPr/>
        </p:nvSpPr>
        <p:spPr>
          <a:xfrm>
            <a:off x="638177" y="357690"/>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10.5 </a:t>
            </a:r>
            <a:r>
              <a:rPr lang="zh-CN" altLang="en-US" dirty="0">
                <a:latin typeface="华文楷体" panose="02010600040101010101" pitchFamily="2" charset="-122"/>
                <a:ea typeface="华文楷体" panose="02010600040101010101" pitchFamily="2" charset="-122"/>
              </a:rPr>
              <a:t>始化引导</a:t>
            </a:r>
            <a:endParaRPr lang="zh-CN" altLang="zh-CN" dirty="0">
              <a:latin typeface="华文楷体" panose="02010600040101010101" pitchFamily="2" charset="-122"/>
              <a:ea typeface="华文楷体" panose="02010600040101010101" pitchFamily="2" charset="-122"/>
            </a:endParaRPr>
          </a:p>
        </p:txBody>
      </p:sp>
      <p:sp>
        <p:nvSpPr>
          <p:cNvPr id="8" name="矩形 7"/>
          <p:cNvSpPr/>
          <p:nvPr/>
        </p:nvSpPr>
        <p:spPr>
          <a:xfrm>
            <a:off x="689648" y="118035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617821" y="1607544"/>
            <a:ext cx="7779138" cy="784830"/>
          </a:xfrm>
          <a:prstGeom prst="rect">
            <a:avLst/>
          </a:prstGeom>
        </p:spPr>
        <p:txBody>
          <a:bodyPr wrap="square">
            <a:spAutoFit/>
          </a:bodyPr>
          <a:lstStyle/>
          <a:p>
            <a:pPr indent="266700">
              <a:lnSpc>
                <a:spcPct val="125000"/>
              </a:lnSpc>
            </a:pPr>
            <a:r>
              <a:rPr lang="en-US" altLang="zh-CN" sz="2000" b="1" kern="0" dirty="0">
                <a:solidFill>
                  <a:srgbClr val="7030A0"/>
                </a:solidFill>
                <a:latin typeface="华文楷体" panose="02010600040101010101" pitchFamily="2" charset="-122"/>
                <a:ea typeface="华文楷体" panose="02010600040101010101" pitchFamily="2" charset="-122"/>
                <a:cs typeface="宋体" panose="02010600030101010101" pitchFamily="2" charset="-122"/>
              </a:rPr>
              <a:t>2. MBR</a:t>
            </a:r>
            <a:r>
              <a:rPr lang="zh-CN" altLang="zh-CN" sz="2000" b="1" kern="0" dirty="0">
                <a:solidFill>
                  <a:srgbClr val="7030A0"/>
                </a:solidFill>
                <a:latin typeface="华文楷体" panose="02010600040101010101" pitchFamily="2" charset="-122"/>
                <a:ea typeface="华文楷体" panose="02010600040101010101" pitchFamily="2" charset="-122"/>
                <a:cs typeface="宋体" panose="02010600030101010101" pitchFamily="2" charset="-122"/>
              </a:rPr>
              <a:t>的概念 </a:t>
            </a:r>
            <a:endParaRPr lang="zh-CN" altLang="zh-CN" sz="2000" b="1" kern="100" dirty="0">
              <a:solidFill>
                <a:srgbClr val="7030A0"/>
              </a:solidFill>
              <a:latin typeface="华文楷体" panose="02010600040101010101" pitchFamily="2" charset="-122"/>
              <a:ea typeface="华文楷体" panose="02010600040101010101" pitchFamily="2" charset="-122"/>
              <a:cs typeface="Times New Roman" panose="02020603050405020304" pitchFamily="18" charset="0"/>
            </a:endParaRPr>
          </a:p>
          <a:p>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 </a:t>
            </a:r>
            <a:endParaRPr lang="zh-CN" altLang="en-US" sz="2000" b="1" dirty="0">
              <a:latin typeface="华文楷体" panose="02010600040101010101" pitchFamily="2" charset="-122"/>
              <a:ea typeface="华文楷体" panose="02010600040101010101" pitchFamily="2" charset="-122"/>
            </a:endParaRPr>
          </a:p>
        </p:txBody>
      </p:sp>
      <p:sp>
        <p:nvSpPr>
          <p:cNvPr id="2" name="矩形 1"/>
          <p:cNvSpPr/>
          <p:nvPr/>
        </p:nvSpPr>
        <p:spPr>
          <a:xfrm>
            <a:off x="556173" y="2273128"/>
            <a:ext cx="7902433" cy="3530069"/>
          </a:xfrm>
          <a:prstGeom prst="rect">
            <a:avLst/>
          </a:prstGeom>
        </p:spPr>
        <p:txBody>
          <a:bodyPr wrap="square">
            <a:spAutoFit/>
          </a:bodyPr>
          <a:lstStyle/>
          <a:p>
            <a:pPr indent="266700">
              <a:lnSpc>
                <a:spcPct val="125000"/>
              </a:lnSpc>
            </a:pP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主引导扇区位于硬盘的</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0</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磁道</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0</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柱面</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1</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扇区，共</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512bytes</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，由三大部分组成：</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nSpc>
                <a:spcPct val="125000"/>
              </a:lnSpc>
            </a:pP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1</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a:t>
            </a:r>
            <a:r>
              <a:rPr lang="zh-CN"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硬盘主引导记录</a:t>
            </a:r>
            <a:r>
              <a:rPr lang="en-US"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MBR</a:t>
            </a:r>
            <a:r>
              <a:rPr lang="zh-CN"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a:t>
            </a:r>
            <a:r>
              <a:rPr lang="en-US"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Master Boot Record</a:t>
            </a:r>
            <a:r>
              <a:rPr lang="zh-CN"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）占</a:t>
            </a:r>
            <a:r>
              <a:rPr lang="en-US"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446bytes</a:t>
            </a:r>
            <a:r>
              <a:rPr lang="zh-CN"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a:t>
            </a:r>
            <a:endParaRPr lang="zh-CN"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nSpc>
                <a:spcPct val="125000"/>
              </a:lnSpc>
            </a:pP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2</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）分区表</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DPT</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Disk Partition Table</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）占</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64bytes</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nSpc>
                <a:spcPct val="125000"/>
              </a:lnSpc>
            </a:pP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3</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）硬盘有效标志</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MN</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Magic Number</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）占</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2bytes</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   </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a:lnSpc>
                <a:spcPct val="125000"/>
              </a:lnSpc>
            </a:pP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       </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主引导扇区包含的</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MBR</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DPT</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MN</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，这</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3</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个区域是操作系统无关的，在每块硬盘上都存在；</a:t>
            </a:r>
            <a:r>
              <a:rPr lang="en-US"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MBR</a:t>
            </a:r>
            <a:r>
              <a:rPr lang="zh-CN"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是一段可执行程序，由各个操作系统写入不同的代码。</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MBR</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的存储空间限制为</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446</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字节，</a:t>
            </a:r>
            <a:r>
              <a:rPr lang="en-US"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MBR</a:t>
            </a:r>
            <a:r>
              <a:rPr lang="zh-CN" altLang="zh-CN" sz="20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所做的唯一的事情就是装载第二引导装载程序。</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6368946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txBox="1">
            <a:spLocks noChangeArrowheads="1"/>
          </p:cNvSpPr>
          <p:nvPr/>
        </p:nvSpPr>
        <p:spPr bwMode="auto">
          <a:xfrm>
            <a:off x="941529" y="1069440"/>
            <a:ext cx="3732071" cy="461665"/>
          </a:xfrm>
          <a:prstGeom prst="rect">
            <a:avLst/>
          </a:prstGeom>
          <a:noFill/>
          <a:ln w="9525">
            <a:noFill/>
            <a:miter lim="800000"/>
            <a:headEnd/>
            <a:tailEnd/>
          </a:ln>
        </p:spPr>
        <p:txBody>
          <a:bodyPr wrap="square">
            <a:spAutoFit/>
          </a:bodyPr>
          <a:lstStyle/>
          <a:p>
            <a:pPr>
              <a:spcBef>
                <a:spcPct val="50000"/>
              </a:spcBef>
            </a:pPr>
            <a:r>
              <a:rPr lang="zh-CN" altLang="en-US" sz="2400" b="1" dirty="0">
                <a:solidFill>
                  <a:srgbClr val="6C0000"/>
                </a:solidFill>
                <a:latin typeface="华文楷体" panose="02010600040101010101" pitchFamily="2" charset="-122"/>
                <a:ea typeface="华文楷体" panose="02010600040101010101" pitchFamily="2" charset="-122"/>
              </a:rPr>
              <a:t>引导相关概念</a:t>
            </a:r>
            <a:endParaRPr lang="en-US" altLang="zh-CN" sz="2400" b="1" dirty="0">
              <a:solidFill>
                <a:srgbClr val="6C0000"/>
              </a:solidFill>
              <a:latin typeface="华文楷体" panose="02010600040101010101" pitchFamily="2" charset="-122"/>
              <a:ea typeface="华文楷体" panose="02010600040101010101" pitchFamily="2" charset="-122"/>
            </a:endParaRPr>
          </a:p>
        </p:txBody>
      </p:sp>
      <p:sp>
        <p:nvSpPr>
          <p:cNvPr id="7" name="Text Placeholder 1"/>
          <p:cNvSpPr txBox="1">
            <a:spLocks/>
          </p:cNvSpPr>
          <p:nvPr/>
        </p:nvSpPr>
        <p:spPr>
          <a:xfrm>
            <a:off x="638177" y="357690"/>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10.5 </a:t>
            </a:r>
            <a:r>
              <a:rPr lang="zh-CN" altLang="en-US" dirty="0">
                <a:latin typeface="华文楷体" panose="02010600040101010101" pitchFamily="2" charset="-122"/>
                <a:ea typeface="华文楷体" panose="02010600040101010101" pitchFamily="2" charset="-122"/>
              </a:rPr>
              <a:t>始化引导</a:t>
            </a:r>
            <a:endParaRPr lang="zh-CN" altLang="zh-CN" dirty="0">
              <a:latin typeface="华文楷体" panose="02010600040101010101" pitchFamily="2" charset="-122"/>
              <a:ea typeface="华文楷体" panose="02010600040101010101" pitchFamily="2" charset="-122"/>
            </a:endParaRPr>
          </a:p>
        </p:txBody>
      </p:sp>
      <p:sp>
        <p:nvSpPr>
          <p:cNvPr id="8" name="矩形 7"/>
          <p:cNvSpPr/>
          <p:nvPr/>
        </p:nvSpPr>
        <p:spPr>
          <a:xfrm>
            <a:off x="689648" y="118035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617821" y="1607544"/>
            <a:ext cx="7779138" cy="923330"/>
          </a:xfrm>
          <a:prstGeom prst="rect">
            <a:avLst/>
          </a:prstGeom>
        </p:spPr>
        <p:txBody>
          <a:bodyPr wrap="square">
            <a:spAutoFit/>
          </a:bodyPr>
          <a:lstStyle/>
          <a:p>
            <a:pPr indent="266700">
              <a:lnSpc>
                <a:spcPct val="125000"/>
              </a:lnSpc>
            </a:pPr>
            <a:r>
              <a:rPr lang="en-US" altLang="zh-CN" sz="2400" b="1" kern="0" dirty="0">
                <a:solidFill>
                  <a:srgbClr val="7030A0"/>
                </a:solidFill>
                <a:latin typeface="华文楷体" panose="02010600040101010101" pitchFamily="2" charset="-122"/>
                <a:ea typeface="华文楷体" panose="02010600040101010101" pitchFamily="2" charset="-122"/>
                <a:cs typeface="宋体" panose="02010600030101010101" pitchFamily="2" charset="-122"/>
              </a:rPr>
              <a:t>3. PBR</a:t>
            </a:r>
            <a:r>
              <a:rPr lang="zh-CN" altLang="zh-CN" sz="2400" b="1" kern="0" dirty="0">
                <a:solidFill>
                  <a:srgbClr val="7030A0"/>
                </a:solidFill>
                <a:latin typeface="华文楷体" panose="02010600040101010101" pitchFamily="2" charset="-122"/>
                <a:ea typeface="华文楷体" panose="02010600040101010101" pitchFamily="2" charset="-122"/>
                <a:cs typeface="宋体" panose="02010600030101010101" pitchFamily="2" charset="-122"/>
              </a:rPr>
              <a:t>的概念 </a:t>
            </a:r>
            <a:endParaRPr lang="zh-CN" altLang="zh-CN" sz="2400" b="1" kern="100" dirty="0">
              <a:solidFill>
                <a:srgbClr val="7030A0"/>
              </a:solidFill>
              <a:latin typeface="华文楷体" panose="02010600040101010101" pitchFamily="2" charset="-122"/>
              <a:ea typeface="华文楷体" panose="02010600040101010101" pitchFamily="2" charset="-122"/>
              <a:cs typeface="Times New Roman" panose="02020603050405020304" pitchFamily="18" charset="0"/>
            </a:endParaRPr>
          </a:p>
          <a:p>
            <a:r>
              <a:rPr lang="en-US" altLang="zh-CN" sz="24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 </a:t>
            </a:r>
            <a:endParaRPr lang="zh-CN" altLang="en-US" sz="2400" b="1" dirty="0">
              <a:latin typeface="华文楷体" panose="02010600040101010101" pitchFamily="2" charset="-122"/>
              <a:ea typeface="华文楷体" panose="02010600040101010101" pitchFamily="2" charset="-122"/>
            </a:endParaRPr>
          </a:p>
        </p:txBody>
      </p:sp>
      <p:sp>
        <p:nvSpPr>
          <p:cNvPr id="4" name="矩形 3"/>
          <p:cNvSpPr/>
          <p:nvPr/>
        </p:nvSpPr>
        <p:spPr>
          <a:xfrm>
            <a:off x="1202915" y="2468813"/>
            <a:ext cx="6535617" cy="2800767"/>
          </a:xfrm>
          <a:prstGeom prst="rect">
            <a:avLst/>
          </a:prstGeom>
        </p:spPr>
        <p:txBody>
          <a:bodyPr wrap="square">
            <a:spAutoFit/>
          </a:bodyPr>
          <a:lstStyle/>
          <a:p>
            <a:r>
              <a:rPr lang="en-US"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PBR</a:t>
            </a:r>
            <a:r>
              <a:rPr lang="zh-CN"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r>
              <a:rPr lang="en-US"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Partition Boot Record</a:t>
            </a:r>
            <a:r>
              <a:rPr lang="zh-CN"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）是各个分区自己的引导记录，又称分区引导记录。它是操作系统的引导过程的一个环节，系统启动时顺序</a:t>
            </a:r>
            <a:r>
              <a:rPr lang="en-US"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BIOS -&gt; MBR -&gt; DPT -&gt; PBR-&gt; </a:t>
            </a:r>
            <a:r>
              <a:rPr lang="zh-CN"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寻找根目录下的可用于引导的程序。它是由</a:t>
            </a:r>
            <a:r>
              <a:rPr lang="en-US"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FORMAT</a:t>
            </a:r>
            <a:r>
              <a:rPr lang="zh-CN"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高级格式化命令写在各个分区开始处第一个扇区（比如说主分区</a:t>
            </a:r>
            <a:r>
              <a:rPr lang="en-US"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C:</a:t>
            </a:r>
            <a:r>
              <a:rPr lang="zh-CN"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从</a:t>
            </a:r>
            <a:r>
              <a:rPr lang="en-US"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1</a:t>
            </a:r>
            <a:r>
              <a:rPr lang="zh-CN"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磁头</a:t>
            </a:r>
            <a:r>
              <a:rPr lang="en-US"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0</a:t>
            </a:r>
            <a:r>
              <a:rPr lang="zh-CN"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柱面</a:t>
            </a:r>
            <a:r>
              <a:rPr lang="en-US"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1</a:t>
            </a:r>
            <a:r>
              <a:rPr lang="zh-CN"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扇区</a:t>
            </a:r>
            <a:r>
              <a:rPr lang="en-US"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r>
              <a:rPr lang="zh-CN"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逻辑</a:t>
            </a:r>
            <a:r>
              <a:rPr lang="en-US"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1</a:t>
            </a:r>
            <a:r>
              <a:rPr lang="zh-CN"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扇区）开始</a:t>
            </a:r>
            <a:r>
              <a:rPr lang="en-US"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r>
              <a:rPr lang="zh-CN"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那么</a:t>
            </a:r>
            <a:r>
              <a:rPr lang="en-US"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C:</a:t>
            </a:r>
            <a:r>
              <a:rPr lang="zh-CN"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区逻辑</a:t>
            </a:r>
            <a:r>
              <a:rPr lang="en-US"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1</a:t>
            </a:r>
            <a:r>
              <a:rPr lang="zh-CN"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扇区就是</a:t>
            </a:r>
            <a:r>
              <a:rPr lang="en-US"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PBR</a:t>
            </a:r>
            <a:r>
              <a:rPr lang="zh-CN" altLang="zh-CN" sz="22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所存放的位置）的一段数据</a:t>
            </a:r>
            <a:endParaRPr lang="zh-CN" altLang="en-US" sz="2200"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419024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txBox="1">
            <a:spLocks noChangeArrowheads="1"/>
          </p:cNvSpPr>
          <p:nvPr/>
        </p:nvSpPr>
        <p:spPr bwMode="auto">
          <a:xfrm>
            <a:off x="941529" y="1069440"/>
            <a:ext cx="3732071" cy="461665"/>
          </a:xfrm>
          <a:prstGeom prst="rect">
            <a:avLst/>
          </a:prstGeom>
          <a:noFill/>
          <a:ln w="9525">
            <a:noFill/>
            <a:miter lim="800000"/>
            <a:headEnd/>
            <a:tailEnd/>
          </a:ln>
        </p:spPr>
        <p:txBody>
          <a:bodyPr wrap="square">
            <a:spAutoFit/>
          </a:bodyPr>
          <a:lstStyle/>
          <a:p>
            <a:pPr>
              <a:spcBef>
                <a:spcPct val="50000"/>
              </a:spcBef>
            </a:pPr>
            <a:r>
              <a:rPr lang="zh-CN" altLang="en-US" sz="2400" b="1" dirty="0">
                <a:solidFill>
                  <a:srgbClr val="6C0000"/>
                </a:solidFill>
                <a:latin typeface="华文楷体" panose="02010600040101010101" pitchFamily="2" charset="-122"/>
                <a:ea typeface="华文楷体" panose="02010600040101010101" pitchFamily="2" charset="-122"/>
              </a:rPr>
              <a:t>初始引导过程</a:t>
            </a:r>
            <a:endParaRPr lang="en-US" altLang="zh-CN" sz="2400" b="1" dirty="0">
              <a:solidFill>
                <a:srgbClr val="6C0000"/>
              </a:solidFill>
              <a:latin typeface="华文楷体" panose="02010600040101010101" pitchFamily="2" charset="-122"/>
              <a:ea typeface="华文楷体" panose="02010600040101010101" pitchFamily="2" charset="-122"/>
            </a:endParaRPr>
          </a:p>
        </p:txBody>
      </p:sp>
      <p:sp>
        <p:nvSpPr>
          <p:cNvPr id="7" name="Text Placeholder 1"/>
          <p:cNvSpPr txBox="1">
            <a:spLocks/>
          </p:cNvSpPr>
          <p:nvPr/>
        </p:nvSpPr>
        <p:spPr>
          <a:xfrm>
            <a:off x="638177" y="357690"/>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10.5 </a:t>
            </a:r>
            <a:r>
              <a:rPr lang="zh-CN" altLang="en-US" dirty="0">
                <a:latin typeface="华文楷体" panose="02010600040101010101" pitchFamily="2" charset="-122"/>
                <a:ea typeface="华文楷体" panose="02010600040101010101" pitchFamily="2" charset="-122"/>
              </a:rPr>
              <a:t>始化引导</a:t>
            </a:r>
            <a:endParaRPr lang="zh-CN" altLang="zh-CN" dirty="0">
              <a:latin typeface="华文楷体" panose="02010600040101010101" pitchFamily="2" charset="-122"/>
              <a:ea typeface="华文楷体" panose="02010600040101010101" pitchFamily="2" charset="-122"/>
            </a:endParaRPr>
          </a:p>
        </p:txBody>
      </p:sp>
      <p:sp>
        <p:nvSpPr>
          <p:cNvPr id="8" name="矩形 7"/>
          <p:cNvSpPr/>
          <p:nvPr/>
        </p:nvSpPr>
        <p:spPr>
          <a:xfrm>
            <a:off x="689648" y="118035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617821" y="1607544"/>
            <a:ext cx="7779138" cy="923330"/>
          </a:xfrm>
          <a:prstGeom prst="rect">
            <a:avLst/>
          </a:prstGeom>
        </p:spPr>
        <p:txBody>
          <a:bodyPr wrap="square">
            <a:spAutoFit/>
          </a:bodyPr>
          <a:lstStyle/>
          <a:p>
            <a:pPr indent="266700">
              <a:lnSpc>
                <a:spcPct val="125000"/>
              </a:lnSpc>
            </a:pPr>
            <a:r>
              <a:rPr lang="en-US" altLang="zh-CN" sz="2400" b="1" kern="0" dirty="0">
                <a:solidFill>
                  <a:srgbClr val="7030A0"/>
                </a:solidFill>
                <a:latin typeface="华文楷体" panose="02010600040101010101" pitchFamily="2" charset="-122"/>
                <a:ea typeface="华文楷体" panose="02010600040101010101" pitchFamily="2" charset="-122"/>
                <a:cs typeface="宋体" panose="02010600030101010101" pitchFamily="2" charset="-122"/>
              </a:rPr>
              <a:t>1. MBR</a:t>
            </a:r>
            <a:r>
              <a:rPr lang="zh-CN" altLang="en-US" sz="2400" b="1" kern="0" dirty="0">
                <a:solidFill>
                  <a:srgbClr val="7030A0"/>
                </a:solidFill>
                <a:latin typeface="华文楷体" panose="02010600040101010101" pitchFamily="2" charset="-122"/>
                <a:ea typeface="华文楷体" panose="02010600040101010101" pitchFamily="2" charset="-122"/>
                <a:cs typeface="宋体" panose="02010600030101010101" pitchFamily="2" charset="-122"/>
              </a:rPr>
              <a:t>方式</a:t>
            </a:r>
            <a:endParaRPr lang="zh-CN" altLang="zh-CN" sz="2400" b="1" kern="100" dirty="0">
              <a:solidFill>
                <a:srgbClr val="7030A0"/>
              </a:solidFill>
              <a:latin typeface="华文楷体" panose="02010600040101010101" pitchFamily="2" charset="-122"/>
              <a:ea typeface="华文楷体" panose="02010600040101010101" pitchFamily="2" charset="-122"/>
              <a:cs typeface="Times New Roman" panose="02020603050405020304" pitchFamily="18" charset="0"/>
            </a:endParaRPr>
          </a:p>
          <a:p>
            <a:r>
              <a:rPr lang="en-US" altLang="zh-CN" sz="2400" b="1" kern="0" dirty="0">
                <a:solidFill>
                  <a:srgbClr val="333333"/>
                </a:solidFill>
                <a:latin typeface="华文楷体" panose="02010600040101010101" pitchFamily="2" charset="-122"/>
                <a:ea typeface="华文楷体" panose="02010600040101010101" pitchFamily="2" charset="-122"/>
                <a:cs typeface="宋体" panose="02010600030101010101" pitchFamily="2" charset="-122"/>
              </a:rPr>
              <a:t> </a:t>
            </a:r>
            <a:endParaRPr lang="zh-CN" altLang="en-US" sz="2400" b="1" dirty="0">
              <a:latin typeface="华文楷体" panose="02010600040101010101" pitchFamily="2" charset="-122"/>
              <a:ea typeface="华文楷体" panose="02010600040101010101" pitchFamily="2" charset="-122"/>
            </a:endParaRPr>
          </a:p>
        </p:txBody>
      </p:sp>
      <p:sp>
        <p:nvSpPr>
          <p:cNvPr id="2" name="矩形 1"/>
          <p:cNvSpPr/>
          <p:nvPr/>
        </p:nvSpPr>
        <p:spPr>
          <a:xfrm>
            <a:off x="945885" y="2294023"/>
            <a:ext cx="7455430" cy="3554819"/>
          </a:xfrm>
          <a:prstGeom prst="rect">
            <a:avLst/>
          </a:prstGeom>
        </p:spPr>
        <p:txBody>
          <a:bodyPr wrap="square">
            <a:spAutoFit/>
          </a:bodyPr>
          <a:lstStyle/>
          <a:p>
            <a:pPr indent="266700">
              <a:lnSpc>
                <a:spcPct val="125000"/>
              </a:lnSpc>
              <a:spcAft>
                <a:spcPts val="0"/>
              </a:spcAft>
            </a:pPr>
            <a:r>
              <a:rPr lang="en-US"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r>
              <a:rPr lang="zh-CN"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这是一种传统的引导方式，这种引导方式会读取磁盘中特定位置上储存的汇编程序实现操作系统引导，当在</a:t>
            </a:r>
            <a:r>
              <a:rPr lang="en-US" altLang="zh-CN" sz="2000" b="1" dirty="0">
                <a:solidFill>
                  <a:srgbClr val="FF0000"/>
                </a:solidFill>
                <a:latin typeface="华文楷体" panose="02010600040101010101" pitchFamily="2" charset="-122"/>
                <a:ea typeface="华文楷体" panose="02010600040101010101" pitchFamily="2" charset="-122"/>
                <a:cs typeface="Arial" panose="020B0604020202020204" pitchFamily="34" charset="0"/>
              </a:rPr>
              <a:t>BIOS</a:t>
            </a:r>
            <a:r>
              <a:rPr lang="zh-CN" altLang="zh-CN" sz="2000" b="1" dirty="0">
                <a:solidFill>
                  <a:srgbClr val="FF0000"/>
                </a:solidFill>
                <a:latin typeface="华文楷体" panose="02010600040101010101" pitchFamily="2" charset="-122"/>
                <a:ea typeface="华文楷体" panose="02010600040101010101" pitchFamily="2" charset="-122"/>
                <a:cs typeface="Arial" panose="020B0604020202020204" pitchFamily="34" charset="0"/>
              </a:rPr>
              <a:t>中设置引导方式为</a:t>
            </a:r>
            <a:r>
              <a:rPr lang="en-US" altLang="zh-CN" sz="2000" b="1" dirty="0">
                <a:solidFill>
                  <a:srgbClr val="FF0000"/>
                </a:solidFill>
                <a:latin typeface="华文楷体" panose="02010600040101010101" pitchFamily="2" charset="-122"/>
                <a:ea typeface="华文楷体" panose="02010600040101010101" pitchFamily="2" charset="-122"/>
                <a:cs typeface="Arial" panose="020B0604020202020204" pitchFamily="34" charset="0"/>
              </a:rPr>
              <a:t>Legacy</a:t>
            </a:r>
            <a:r>
              <a:rPr lang="zh-CN" altLang="zh-CN" sz="2000" b="1" dirty="0">
                <a:solidFill>
                  <a:srgbClr val="FF0000"/>
                </a:solidFill>
                <a:latin typeface="华文楷体" panose="02010600040101010101" pitchFamily="2" charset="-122"/>
                <a:ea typeface="华文楷体" panose="02010600040101010101" pitchFamily="2" charset="-122"/>
                <a:cs typeface="Arial" panose="020B0604020202020204" pitchFamily="34" charset="0"/>
              </a:rPr>
              <a:t>时会采用</a:t>
            </a:r>
            <a:r>
              <a:rPr lang="en-US" altLang="zh-CN" sz="2000" b="1" dirty="0">
                <a:solidFill>
                  <a:srgbClr val="FF0000"/>
                </a:solidFill>
                <a:latin typeface="华文楷体" panose="02010600040101010101" pitchFamily="2" charset="-122"/>
                <a:ea typeface="华文楷体" panose="02010600040101010101" pitchFamily="2" charset="-122"/>
                <a:cs typeface="Arial" panose="020B0604020202020204" pitchFamily="34" charset="0"/>
              </a:rPr>
              <a:t>MBR</a:t>
            </a:r>
            <a:r>
              <a:rPr lang="zh-CN" altLang="zh-CN" sz="2000" b="1" dirty="0">
                <a:solidFill>
                  <a:srgbClr val="FF0000"/>
                </a:solidFill>
                <a:latin typeface="华文楷体" panose="02010600040101010101" pitchFamily="2" charset="-122"/>
                <a:ea typeface="华文楷体" panose="02010600040101010101" pitchFamily="2" charset="-122"/>
                <a:cs typeface="Arial" panose="020B0604020202020204" pitchFamily="34" charset="0"/>
              </a:rPr>
              <a:t>引导方式</a:t>
            </a:r>
            <a:r>
              <a:rPr lang="zh-CN"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。计算机启动时会读取磁盘第一扇区中的</a:t>
            </a:r>
            <a:r>
              <a:rPr lang="en-US"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MBR</a:t>
            </a:r>
            <a:r>
              <a:rPr lang="zh-CN"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主引导记录，其中的汇编程序会执行特定引导功能，如：执行激活分区的</a:t>
            </a:r>
            <a:r>
              <a:rPr lang="en-US"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PBR</a:t>
            </a:r>
            <a:r>
              <a:rPr lang="zh-CN"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、寻找特定启动程序或加载引导菜单。计算机会按照引导中的指令一步一步启动操作系统。说简单一点这种引导方式（按照</a:t>
            </a:r>
            <a:r>
              <a:rPr lang="en-US"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BIOS-&gt;MBR-&gt;PBR-&gt;OS</a:t>
            </a:r>
            <a:r>
              <a:rPr lang="zh-CN"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顺序将计算机的控制权依次传递）就是认位置不认人的一种启动方式，所以比较容易受到病毒与恶意程序的攻击。</a:t>
            </a:r>
            <a:endParaRPr lang="zh-CN" altLang="zh-CN" sz="2000" b="1" dirty="0">
              <a:effectLst/>
              <a:latin typeface="华文楷体" panose="02010600040101010101" pitchFamily="2" charset="-122"/>
              <a:ea typeface="华文楷体" panose="02010600040101010101" pitchFamily="2" charset="-122"/>
              <a:cs typeface="宋体" panose="02010600030101010101" pitchFamily="2" charset="-122"/>
            </a:endParaRPr>
          </a:p>
        </p:txBody>
      </p:sp>
    </p:spTree>
    <p:extLst>
      <p:ext uri="{BB962C8B-B14F-4D97-AF65-F5344CB8AC3E}">
        <p14:creationId xmlns:p14="http://schemas.microsoft.com/office/powerpoint/2010/main" val="553400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txBox="1">
            <a:spLocks noChangeArrowheads="1"/>
          </p:cNvSpPr>
          <p:nvPr/>
        </p:nvSpPr>
        <p:spPr bwMode="auto">
          <a:xfrm>
            <a:off x="941529" y="1069440"/>
            <a:ext cx="3732071" cy="461665"/>
          </a:xfrm>
          <a:prstGeom prst="rect">
            <a:avLst/>
          </a:prstGeom>
          <a:noFill/>
          <a:ln w="9525">
            <a:noFill/>
            <a:miter lim="800000"/>
            <a:headEnd/>
            <a:tailEnd/>
          </a:ln>
        </p:spPr>
        <p:txBody>
          <a:bodyPr wrap="square">
            <a:spAutoFit/>
          </a:bodyPr>
          <a:lstStyle/>
          <a:p>
            <a:pPr>
              <a:spcBef>
                <a:spcPct val="50000"/>
              </a:spcBef>
            </a:pPr>
            <a:r>
              <a:rPr lang="zh-CN" altLang="en-US" sz="2400" b="1" dirty="0">
                <a:solidFill>
                  <a:srgbClr val="6C0000"/>
                </a:solidFill>
                <a:latin typeface="华文楷体" panose="02010600040101010101" pitchFamily="2" charset="-122"/>
                <a:ea typeface="华文楷体" panose="02010600040101010101" pitchFamily="2" charset="-122"/>
              </a:rPr>
              <a:t>初始引导过程</a:t>
            </a:r>
            <a:endParaRPr lang="en-US" altLang="zh-CN" sz="2400" b="1" dirty="0">
              <a:solidFill>
                <a:srgbClr val="6C0000"/>
              </a:solidFill>
              <a:latin typeface="华文楷体" panose="02010600040101010101" pitchFamily="2" charset="-122"/>
              <a:ea typeface="华文楷体" panose="02010600040101010101" pitchFamily="2" charset="-122"/>
            </a:endParaRPr>
          </a:p>
        </p:txBody>
      </p:sp>
      <p:sp>
        <p:nvSpPr>
          <p:cNvPr id="7" name="Text Placeholder 1"/>
          <p:cNvSpPr txBox="1">
            <a:spLocks/>
          </p:cNvSpPr>
          <p:nvPr/>
        </p:nvSpPr>
        <p:spPr>
          <a:xfrm>
            <a:off x="638177" y="357690"/>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10.5 </a:t>
            </a:r>
            <a:r>
              <a:rPr lang="zh-CN" altLang="en-US" dirty="0">
                <a:latin typeface="华文楷体" panose="02010600040101010101" pitchFamily="2" charset="-122"/>
                <a:ea typeface="华文楷体" panose="02010600040101010101" pitchFamily="2" charset="-122"/>
              </a:rPr>
              <a:t>始化引导</a:t>
            </a:r>
            <a:endParaRPr lang="zh-CN" altLang="zh-CN" dirty="0">
              <a:latin typeface="华文楷体" panose="02010600040101010101" pitchFamily="2" charset="-122"/>
              <a:ea typeface="华文楷体" panose="02010600040101010101" pitchFamily="2" charset="-122"/>
            </a:endParaRPr>
          </a:p>
        </p:txBody>
      </p:sp>
      <p:sp>
        <p:nvSpPr>
          <p:cNvPr id="8" name="矩形 7"/>
          <p:cNvSpPr/>
          <p:nvPr/>
        </p:nvSpPr>
        <p:spPr>
          <a:xfrm>
            <a:off x="689648" y="118035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617821" y="1607544"/>
            <a:ext cx="7779138" cy="923330"/>
          </a:xfrm>
          <a:prstGeom prst="rect">
            <a:avLst/>
          </a:prstGeom>
        </p:spPr>
        <p:txBody>
          <a:bodyPr wrap="square">
            <a:spAutoFit/>
          </a:bodyPr>
          <a:lstStyle/>
          <a:p>
            <a:pPr indent="266700">
              <a:lnSpc>
                <a:spcPct val="125000"/>
              </a:lnSpc>
            </a:pPr>
            <a:r>
              <a:rPr lang="en-US" altLang="zh-CN" sz="2400" b="1" kern="0" dirty="0">
                <a:solidFill>
                  <a:srgbClr val="7030A0"/>
                </a:solidFill>
                <a:latin typeface="华文楷体" panose="02010600040101010101" pitchFamily="2" charset="-122"/>
                <a:ea typeface="华文楷体" panose="02010600040101010101" pitchFamily="2" charset="-122"/>
                <a:cs typeface="宋体" panose="02010600030101010101" pitchFamily="2" charset="-122"/>
              </a:rPr>
              <a:t>1. </a:t>
            </a:r>
            <a:r>
              <a:rPr lang="en-US" altLang="zh-CN" sz="2400" b="1" dirty="0">
                <a:solidFill>
                  <a:srgbClr val="7030A0"/>
                </a:solidFill>
                <a:latin typeface="华文楷体" panose="02010600040101010101" pitchFamily="2" charset="-122"/>
                <a:ea typeface="华文楷体" panose="02010600040101010101" pitchFamily="2" charset="-122"/>
              </a:rPr>
              <a:t>UEFI </a:t>
            </a:r>
            <a:r>
              <a:rPr lang="zh-CN" altLang="en-US" sz="2400" b="1" kern="0" dirty="0">
                <a:solidFill>
                  <a:srgbClr val="7030A0"/>
                </a:solidFill>
                <a:latin typeface="华文楷体" panose="02010600040101010101" pitchFamily="2" charset="-122"/>
                <a:ea typeface="华文楷体" panose="02010600040101010101" pitchFamily="2" charset="-122"/>
                <a:cs typeface="宋体" panose="02010600030101010101" pitchFamily="2" charset="-122"/>
              </a:rPr>
              <a:t>方式</a:t>
            </a:r>
            <a:endParaRPr lang="zh-CN" altLang="zh-CN" sz="2400" b="1" kern="100" dirty="0">
              <a:solidFill>
                <a:srgbClr val="7030A0"/>
              </a:solidFill>
              <a:latin typeface="华文楷体" panose="02010600040101010101" pitchFamily="2" charset="-122"/>
              <a:ea typeface="华文楷体" panose="02010600040101010101" pitchFamily="2" charset="-122"/>
              <a:cs typeface="Times New Roman" panose="02020603050405020304" pitchFamily="18" charset="0"/>
            </a:endParaRPr>
          </a:p>
          <a:p>
            <a:r>
              <a:rPr lang="en-US" altLang="zh-CN" sz="2400" b="1" kern="0" dirty="0">
                <a:solidFill>
                  <a:srgbClr val="7030A0"/>
                </a:solidFill>
                <a:latin typeface="华文楷体" panose="02010600040101010101" pitchFamily="2" charset="-122"/>
                <a:ea typeface="华文楷体" panose="02010600040101010101" pitchFamily="2" charset="-122"/>
                <a:cs typeface="宋体" panose="02010600030101010101" pitchFamily="2" charset="-122"/>
              </a:rPr>
              <a:t> </a:t>
            </a:r>
            <a:endParaRPr lang="zh-CN" altLang="en-US" sz="2400" b="1" dirty="0">
              <a:solidFill>
                <a:srgbClr val="7030A0"/>
              </a:solidFill>
              <a:latin typeface="华文楷体" panose="02010600040101010101" pitchFamily="2" charset="-122"/>
              <a:ea typeface="华文楷体" panose="02010600040101010101" pitchFamily="2" charset="-122"/>
            </a:endParaRPr>
          </a:p>
        </p:txBody>
      </p:sp>
      <p:sp>
        <p:nvSpPr>
          <p:cNvPr id="4" name="矩形 3"/>
          <p:cNvSpPr/>
          <p:nvPr/>
        </p:nvSpPr>
        <p:spPr>
          <a:xfrm>
            <a:off x="941529" y="2530874"/>
            <a:ext cx="7194043" cy="2308324"/>
          </a:xfrm>
          <a:prstGeom prst="rect">
            <a:avLst/>
          </a:prstGeom>
        </p:spPr>
        <p:txBody>
          <a:bodyPr wrap="square">
            <a:spAutoFit/>
          </a:bodyPr>
          <a:lstStyle/>
          <a:p>
            <a:r>
              <a:rPr lang="en-US" altLang="zh-CN" sz="2400" b="1" dirty="0">
                <a:latin typeface="华文楷体" panose="02010600040101010101" pitchFamily="2" charset="-122"/>
                <a:ea typeface="华文楷体" panose="02010600040101010101" pitchFamily="2" charset="-122"/>
                <a:cs typeface="Arial" panose="020B0604020202020204" pitchFamily="34" charset="0"/>
              </a:rPr>
              <a:t>        </a:t>
            </a:r>
            <a:r>
              <a:rPr lang="zh-CN" altLang="zh-CN" sz="2400" b="1" dirty="0">
                <a:latin typeface="华文楷体" panose="02010600040101010101" pitchFamily="2" charset="-122"/>
                <a:ea typeface="华文楷体" panose="02010600040101010101" pitchFamily="2" charset="-122"/>
                <a:cs typeface="Arial" panose="020B0604020202020204" pitchFamily="34" charset="0"/>
              </a:rPr>
              <a:t>新型</a:t>
            </a:r>
            <a:r>
              <a:rPr lang="en-US" altLang="zh-CN" sz="2400" b="1" dirty="0">
                <a:latin typeface="华文楷体" panose="02010600040101010101" pitchFamily="2" charset="-122"/>
                <a:ea typeface="华文楷体" panose="02010600040101010101" pitchFamily="2" charset="-122"/>
                <a:cs typeface="Arial" panose="020B0604020202020204" pitchFamily="34" charset="0"/>
              </a:rPr>
              <a:t>UEFI</a:t>
            </a:r>
            <a:r>
              <a:rPr lang="zh-CN" altLang="zh-CN" sz="2400" b="1" dirty="0">
                <a:latin typeface="华文楷体" panose="02010600040101010101" pitchFamily="2" charset="-122"/>
                <a:ea typeface="华文楷体" panose="02010600040101010101" pitchFamily="2" charset="-122"/>
                <a:cs typeface="Arial" panose="020B0604020202020204" pitchFamily="34" charset="0"/>
              </a:rPr>
              <a:t>，全称“统一的可扩展固件接口</a:t>
            </a:r>
            <a:r>
              <a:rPr lang="en-US" altLang="zh-CN" sz="2400" b="1" dirty="0">
                <a:latin typeface="华文楷体" panose="02010600040101010101" pitchFamily="2" charset="-122"/>
                <a:ea typeface="华文楷体" panose="02010600040101010101" pitchFamily="2" charset="-122"/>
                <a:cs typeface="Arial" panose="020B0604020202020204" pitchFamily="34" charset="0"/>
              </a:rPr>
              <a:t>”</a:t>
            </a:r>
            <a:r>
              <a:rPr lang="zh-CN" altLang="zh-CN" sz="2400" b="1" dirty="0">
                <a:latin typeface="华文楷体" panose="02010600040101010101" pitchFamily="2" charset="-122"/>
                <a:ea typeface="华文楷体" panose="02010600040101010101" pitchFamily="2" charset="-122"/>
                <a:cs typeface="Arial" panose="020B0604020202020204" pitchFamily="34" charset="0"/>
              </a:rPr>
              <a:t>，这是</a:t>
            </a:r>
            <a:r>
              <a:rPr lang="en-US" altLang="zh-CN" sz="2400" b="1" dirty="0">
                <a:latin typeface="华文楷体" panose="02010600040101010101" pitchFamily="2" charset="-122"/>
                <a:ea typeface="华文楷体" panose="02010600040101010101" pitchFamily="2" charset="-122"/>
                <a:cs typeface="Arial" panose="020B0604020202020204" pitchFamily="34" charset="0"/>
              </a:rPr>
              <a:t> Intel </a:t>
            </a:r>
            <a:r>
              <a:rPr lang="zh-CN" altLang="zh-CN" sz="2400" b="1" dirty="0">
                <a:latin typeface="华文楷体" panose="02010600040101010101" pitchFamily="2" charset="-122"/>
                <a:ea typeface="华文楷体" panose="02010600040101010101" pitchFamily="2" charset="-122"/>
                <a:cs typeface="Arial" panose="020B0604020202020204" pitchFamily="34" charset="0"/>
              </a:rPr>
              <a:t>为个人电脑固件提出的启动系统的建议标准。其主要目的是为了在</a:t>
            </a:r>
            <a:r>
              <a:rPr lang="en-US" altLang="zh-CN" sz="2400" b="1" dirty="0">
                <a:latin typeface="华文楷体" panose="02010600040101010101" pitchFamily="2" charset="-122"/>
                <a:ea typeface="华文楷体" panose="02010600040101010101" pitchFamily="2" charset="-122"/>
                <a:cs typeface="Arial" panose="020B0604020202020204" pitchFamily="34" charset="0"/>
              </a:rPr>
              <a:t>windows</a:t>
            </a:r>
            <a:r>
              <a:rPr lang="zh-CN" altLang="zh-CN" sz="2400" b="1" dirty="0">
                <a:latin typeface="华文楷体" panose="02010600040101010101" pitchFamily="2" charset="-122"/>
                <a:ea typeface="华文楷体" panose="02010600040101010101" pitchFamily="2" charset="-122"/>
                <a:cs typeface="Arial" panose="020B0604020202020204" pitchFamily="34" charset="0"/>
              </a:rPr>
              <a:t>系统加载</a:t>
            </a:r>
            <a:r>
              <a:rPr lang="en-US" altLang="zh-CN" sz="2400" b="1" dirty="0">
                <a:latin typeface="华文楷体" panose="02010600040101010101" pitchFamily="2" charset="-122"/>
                <a:ea typeface="华文楷体" panose="02010600040101010101" pitchFamily="2" charset="-122"/>
                <a:cs typeface="Arial" panose="020B0604020202020204" pitchFamily="34" charset="0"/>
              </a:rPr>
              <a:t>(</a:t>
            </a:r>
            <a:r>
              <a:rPr lang="zh-CN" altLang="zh-CN" sz="2400" b="1" dirty="0">
                <a:latin typeface="华文楷体" panose="02010600040101010101" pitchFamily="2" charset="-122"/>
                <a:ea typeface="华文楷体" panose="02010600040101010101" pitchFamily="2" charset="-122"/>
                <a:cs typeface="Arial" panose="020B0604020202020204" pitchFamily="34" charset="0"/>
              </a:rPr>
              <a:t>启动</a:t>
            </a:r>
            <a:r>
              <a:rPr lang="en-US" altLang="zh-CN" sz="2400" b="1" dirty="0">
                <a:latin typeface="华文楷体" panose="02010600040101010101" pitchFamily="2" charset="-122"/>
                <a:ea typeface="华文楷体" panose="02010600040101010101" pitchFamily="2" charset="-122"/>
                <a:cs typeface="Arial" panose="020B0604020202020204" pitchFamily="34" charset="0"/>
              </a:rPr>
              <a:t>)</a:t>
            </a:r>
            <a:r>
              <a:rPr lang="zh-CN" altLang="zh-CN" sz="2400" b="1" dirty="0">
                <a:latin typeface="华文楷体" panose="02010600040101010101" pitchFamily="2" charset="-122"/>
                <a:ea typeface="华文楷体" panose="02010600040101010101" pitchFamily="2" charset="-122"/>
                <a:cs typeface="Arial" panose="020B0604020202020204" pitchFamily="34" charset="0"/>
              </a:rPr>
              <a:t>之前，提供操作系统启动服务。从</a:t>
            </a:r>
            <a:r>
              <a:rPr lang="en-US" altLang="zh-CN" sz="2400" b="1" dirty="0">
                <a:latin typeface="华文楷体" panose="02010600040101010101" pitchFamily="2" charset="-122"/>
                <a:ea typeface="华文楷体" panose="02010600040101010101" pitchFamily="2" charset="-122"/>
                <a:cs typeface="Arial" panose="020B0604020202020204" pitchFamily="34" charset="0"/>
              </a:rPr>
              <a:t>UEFI</a:t>
            </a:r>
            <a:r>
              <a:rPr lang="zh-CN" altLang="zh-CN" sz="2400" b="1" dirty="0">
                <a:latin typeface="华文楷体" panose="02010600040101010101" pitchFamily="2" charset="-122"/>
                <a:ea typeface="华文楷体" panose="02010600040101010101" pitchFamily="2" charset="-122"/>
                <a:cs typeface="Arial" panose="020B0604020202020204" pitchFamily="34" charset="0"/>
              </a:rPr>
              <a:t>启动的硬盘必须是</a:t>
            </a:r>
            <a:r>
              <a:rPr lang="en-US" altLang="zh-CN" sz="2400" b="1" dirty="0">
                <a:latin typeface="华文楷体" panose="02010600040101010101" pitchFamily="2" charset="-122"/>
                <a:ea typeface="华文楷体" panose="02010600040101010101" pitchFamily="2" charset="-122"/>
                <a:cs typeface="Arial" panose="020B0604020202020204" pitchFamily="34" charset="0"/>
              </a:rPr>
              <a:t>GPT</a:t>
            </a:r>
            <a:r>
              <a:rPr lang="zh-CN" altLang="zh-CN" sz="2400" b="1" dirty="0">
                <a:latin typeface="华文楷体" panose="02010600040101010101" pitchFamily="2" charset="-122"/>
                <a:ea typeface="华文楷体" panose="02010600040101010101" pitchFamily="2" charset="-122"/>
                <a:cs typeface="Arial" panose="020B0604020202020204" pitchFamily="34" charset="0"/>
              </a:rPr>
              <a:t>格式，必须是</a:t>
            </a:r>
            <a:r>
              <a:rPr lang="en-US" altLang="zh-CN" sz="2400" b="1" dirty="0">
                <a:latin typeface="华文楷体" panose="02010600040101010101" pitchFamily="2" charset="-122"/>
                <a:ea typeface="华文楷体" panose="02010600040101010101" pitchFamily="2" charset="-122"/>
                <a:cs typeface="Arial" panose="020B0604020202020204" pitchFamily="34" charset="0"/>
              </a:rPr>
              <a:t>win 7/8/10 64</a:t>
            </a:r>
            <a:r>
              <a:rPr lang="zh-CN" altLang="zh-CN" sz="2400" b="1" dirty="0">
                <a:latin typeface="华文楷体" panose="02010600040101010101" pitchFamily="2" charset="-122"/>
                <a:ea typeface="华文楷体" panose="02010600040101010101" pitchFamily="2" charset="-122"/>
                <a:cs typeface="Arial" panose="020B0604020202020204" pitchFamily="34" charset="0"/>
              </a:rPr>
              <a:t>系统，</a:t>
            </a:r>
            <a:r>
              <a:rPr lang="en-US" altLang="zh-CN" sz="2400" b="1" dirty="0">
                <a:latin typeface="华文楷体" panose="02010600040101010101" pitchFamily="2" charset="-122"/>
                <a:ea typeface="华文楷体" panose="02010600040101010101" pitchFamily="2" charset="-122"/>
                <a:cs typeface="Arial" panose="020B0604020202020204" pitchFamily="34" charset="0"/>
              </a:rPr>
              <a:t>UEFI</a:t>
            </a:r>
            <a:r>
              <a:rPr lang="zh-CN" altLang="zh-CN" sz="2400" b="1" dirty="0">
                <a:latin typeface="华文楷体" panose="02010600040101010101" pitchFamily="2" charset="-122"/>
                <a:ea typeface="华文楷体" panose="02010600040101010101" pitchFamily="2" charset="-122"/>
                <a:cs typeface="Arial" panose="020B0604020202020204" pitchFamily="34" charset="0"/>
              </a:rPr>
              <a:t>不支持</a:t>
            </a:r>
            <a:r>
              <a:rPr lang="en-US" altLang="zh-CN" sz="2400" b="1" dirty="0">
                <a:latin typeface="华文楷体" panose="02010600040101010101" pitchFamily="2" charset="-122"/>
                <a:ea typeface="华文楷体" panose="02010600040101010101" pitchFamily="2" charset="-122"/>
                <a:cs typeface="Arial" panose="020B0604020202020204" pitchFamily="34" charset="0"/>
              </a:rPr>
              <a:t>32</a:t>
            </a:r>
            <a:r>
              <a:rPr lang="zh-CN" altLang="zh-CN" sz="2400" b="1" dirty="0">
                <a:latin typeface="华文楷体" panose="02010600040101010101" pitchFamily="2" charset="-122"/>
                <a:ea typeface="华文楷体" panose="02010600040101010101" pitchFamily="2" charset="-122"/>
                <a:cs typeface="Arial" panose="020B0604020202020204" pitchFamily="34" charset="0"/>
              </a:rPr>
              <a:t>位系统。</a:t>
            </a:r>
            <a:endParaRPr lang="zh-CN" altLang="en-US" sz="2400"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5859358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txBox="1">
            <a:spLocks noChangeArrowheads="1"/>
          </p:cNvSpPr>
          <p:nvPr/>
        </p:nvSpPr>
        <p:spPr bwMode="auto">
          <a:xfrm>
            <a:off x="941529" y="1069440"/>
            <a:ext cx="3732071" cy="461665"/>
          </a:xfrm>
          <a:prstGeom prst="rect">
            <a:avLst/>
          </a:prstGeom>
          <a:noFill/>
          <a:ln w="9525">
            <a:noFill/>
            <a:miter lim="800000"/>
            <a:headEnd/>
            <a:tailEnd/>
          </a:ln>
        </p:spPr>
        <p:txBody>
          <a:bodyPr wrap="square">
            <a:spAutoFit/>
          </a:bodyPr>
          <a:lstStyle/>
          <a:p>
            <a:r>
              <a:rPr lang="zh-CN" altLang="zh-CN" sz="2400" b="1" dirty="0">
                <a:solidFill>
                  <a:srgbClr val="6C0000"/>
                </a:solidFill>
                <a:latin typeface="华文楷体" panose="02010600040101010101" pitchFamily="2" charset="-122"/>
                <a:ea typeface="华文楷体" panose="02010600040101010101" pitchFamily="2" charset="-122"/>
              </a:rPr>
              <a:t>直连附加存储</a:t>
            </a:r>
            <a:r>
              <a:rPr lang="en-US" altLang="zh-CN" sz="2400" b="1" dirty="0">
                <a:solidFill>
                  <a:srgbClr val="6C0000"/>
                </a:solidFill>
                <a:latin typeface="华文楷体" panose="02010600040101010101" pitchFamily="2" charset="-122"/>
                <a:ea typeface="华文楷体" panose="02010600040101010101" pitchFamily="2" charset="-122"/>
              </a:rPr>
              <a:t>DAS</a:t>
            </a:r>
            <a:endParaRPr lang="zh-CN" altLang="zh-CN" sz="2400" b="1" dirty="0">
              <a:solidFill>
                <a:srgbClr val="6C0000"/>
              </a:solidFill>
              <a:latin typeface="华文楷体" panose="02010600040101010101" pitchFamily="2" charset="-122"/>
              <a:ea typeface="华文楷体" panose="02010600040101010101" pitchFamily="2" charset="-122"/>
            </a:endParaRPr>
          </a:p>
        </p:txBody>
      </p:sp>
      <p:sp>
        <p:nvSpPr>
          <p:cNvPr id="7" name="Text Placeholder 1"/>
          <p:cNvSpPr txBox="1">
            <a:spLocks/>
          </p:cNvSpPr>
          <p:nvPr/>
        </p:nvSpPr>
        <p:spPr>
          <a:xfrm>
            <a:off x="638177" y="357690"/>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10.6 </a:t>
            </a:r>
            <a:r>
              <a:rPr lang="zh-CN" altLang="en-US" dirty="0">
                <a:latin typeface="华文楷体" panose="02010600040101010101" pitchFamily="2" charset="-122"/>
                <a:ea typeface="华文楷体" panose="02010600040101010101" pitchFamily="2" charset="-122"/>
              </a:rPr>
              <a:t>网络存储技术</a:t>
            </a:r>
            <a:endParaRPr lang="zh-CN" altLang="zh-CN" dirty="0">
              <a:latin typeface="华文楷体" panose="02010600040101010101" pitchFamily="2" charset="-122"/>
              <a:ea typeface="华文楷体" panose="02010600040101010101" pitchFamily="2" charset="-122"/>
            </a:endParaRPr>
          </a:p>
        </p:txBody>
      </p:sp>
      <p:sp>
        <p:nvSpPr>
          <p:cNvPr id="8" name="矩形 7"/>
          <p:cNvSpPr/>
          <p:nvPr/>
        </p:nvSpPr>
        <p:spPr>
          <a:xfrm>
            <a:off x="689648" y="118035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矩形 1"/>
          <p:cNvSpPr/>
          <p:nvPr/>
        </p:nvSpPr>
        <p:spPr>
          <a:xfrm>
            <a:off x="839929" y="1610941"/>
            <a:ext cx="6767899" cy="1323439"/>
          </a:xfrm>
          <a:prstGeom prst="rect">
            <a:avLst/>
          </a:prstGeom>
        </p:spPr>
        <p:txBody>
          <a:bodyPr wrap="square">
            <a:spAutoFit/>
          </a:bodyPr>
          <a:lstStyle/>
          <a:p>
            <a:r>
              <a:rPr lang="zh-CN" altLang="zh-CN" sz="2000" b="1" dirty="0">
                <a:latin typeface="华文楷体" panose="02010600040101010101" pitchFamily="2" charset="-122"/>
                <a:ea typeface="华文楷体" panose="02010600040101010101" pitchFamily="2" charset="-122"/>
                <a:cs typeface="Times New Roman" panose="02020603050405020304" pitchFamily="18" charset="0"/>
              </a:rPr>
              <a:t> </a:t>
            </a:r>
            <a:r>
              <a:rPr lang="en-US" altLang="zh-CN" sz="2000" b="1"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000" b="1" dirty="0">
                <a:latin typeface="华文楷体" panose="02010600040101010101" pitchFamily="2" charset="-122"/>
                <a:ea typeface="华文楷体" panose="02010600040101010101" pitchFamily="2" charset="-122"/>
                <a:cs typeface="Times New Roman" panose="02020603050405020304" pitchFamily="18" charset="0"/>
              </a:rPr>
              <a:t>直接网络存储</a:t>
            </a:r>
            <a:r>
              <a:rPr lang="en-US" altLang="zh-CN" sz="2000" b="1" dirty="0">
                <a:latin typeface="华文楷体" panose="02010600040101010101" pitchFamily="2" charset="-122"/>
                <a:ea typeface="华文楷体" panose="02010600040101010101" pitchFamily="2" charset="-122"/>
                <a:cs typeface="Times New Roman" panose="02020603050405020304" pitchFamily="18" charset="0"/>
              </a:rPr>
              <a:t>(DAS)</a:t>
            </a:r>
            <a:r>
              <a:rPr lang="zh-CN" altLang="zh-CN" sz="2000" b="1" dirty="0">
                <a:latin typeface="华文楷体" panose="02010600040101010101" pitchFamily="2" charset="-122"/>
                <a:ea typeface="华文楷体" panose="02010600040101010101" pitchFamily="2" charset="-122"/>
                <a:cs typeface="Times New Roman" panose="02020603050405020304" pitchFamily="18" charset="0"/>
              </a:rPr>
              <a:t>是指将存储设备通过</a:t>
            </a:r>
            <a:r>
              <a:rPr lang="en-US" altLang="zh-CN" sz="2000" b="1" dirty="0">
                <a:latin typeface="华文楷体" panose="02010600040101010101" pitchFamily="2" charset="-122"/>
                <a:ea typeface="华文楷体" panose="02010600040101010101" pitchFamily="2" charset="-122"/>
                <a:cs typeface="Times New Roman" panose="02020603050405020304" pitchFamily="18" charset="0"/>
              </a:rPr>
              <a:t>SCSI</a:t>
            </a:r>
            <a:r>
              <a:rPr lang="zh-CN" altLang="zh-CN" sz="2000" b="1" dirty="0">
                <a:latin typeface="华文楷体" panose="02010600040101010101" pitchFamily="2" charset="-122"/>
                <a:ea typeface="华文楷体" panose="02010600040101010101" pitchFamily="2" charset="-122"/>
                <a:cs typeface="Times New Roman" panose="02020603050405020304" pitchFamily="18" charset="0"/>
              </a:rPr>
              <a:t>接口或光纤通道直接连接到服务器上的方式。这种连接方式主要应用于单机或两台主机的集群环境中，主要优点是存储容量扩展的实施简单，投入成本少，见效快</a:t>
            </a:r>
            <a:r>
              <a:rPr lang="zh-CN" altLang="en-US" sz="2000" b="1" dirty="0">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sz="2000" b="1" dirty="0">
              <a:latin typeface="华文楷体" panose="02010600040101010101" pitchFamily="2" charset="-122"/>
              <a:ea typeface="华文楷体" panose="02010600040101010101" pitchFamily="2" charset="-122"/>
            </a:endParaRPr>
          </a:p>
        </p:txBody>
      </p:sp>
      <p:pic>
        <p:nvPicPr>
          <p:cNvPr id="5" name="图片 4"/>
          <p:cNvPicPr>
            <a:picLocks noChangeAspect="1"/>
          </p:cNvPicPr>
          <p:nvPr/>
        </p:nvPicPr>
        <p:blipFill>
          <a:blip r:embed="rId2"/>
          <a:stretch>
            <a:fillRect/>
          </a:stretch>
        </p:blipFill>
        <p:spPr>
          <a:xfrm>
            <a:off x="2410001" y="3014217"/>
            <a:ext cx="3669066" cy="3843783"/>
          </a:xfrm>
          <a:prstGeom prst="rect">
            <a:avLst/>
          </a:prstGeom>
        </p:spPr>
      </p:pic>
    </p:spTree>
    <p:extLst>
      <p:ext uri="{BB962C8B-B14F-4D97-AF65-F5344CB8AC3E}">
        <p14:creationId xmlns:p14="http://schemas.microsoft.com/office/powerpoint/2010/main" val="10174991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txBox="1">
            <a:spLocks noChangeArrowheads="1"/>
          </p:cNvSpPr>
          <p:nvPr/>
        </p:nvSpPr>
        <p:spPr bwMode="auto">
          <a:xfrm>
            <a:off x="941529" y="1069440"/>
            <a:ext cx="3732071" cy="461665"/>
          </a:xfrm>
          <a:prstGeom prst="rect">
            <a:avLst/>
          </a:prstGeom>
          <a:noFill/>
          <a:ln w="9525">
            <a:noFill/>
            <a:miter lim="800000"/>
            <a:headEnd/>
            <a:tailEnd/>
          </a:ln>
        </p:spPr>
        <p:txBody>
          <a:bodyPr wrap="square">
            <a:spAutoFit/>
          </a:bodyPr>
          <a:lstStyle/>
          <a:p>
            <a:r>
              <a:rPr lang="zh-CN" altLang="zh-CN" sz="2400" b="1" dirty="0">
                <a:solidFill>
                  <a:srgbClr val="6C0000"/>
                </a:solidFill>
                <a:latin typeface="华文楷体" panose="02010600040101010101" pitchFamily="2" charset="-122"/>
                <a:ea typeface="华文楷体" panose="02010600040101010101" pitchFamily="2" charset="-122"/>
              </a:rPr>
              <a:t>网络附加存储</a:t>
            </a:r>
            <a:r>
              <a:rPr lang="en-US" altLang="zh-CN" sz="2400" b="1" dirty="0">
                <a:solidFill>
                  <a:srgbClr val="6C0000"/>
                </a:solidFill>
                <a:latin typeface="华文楷体" panose="02010600040101010101" pitchFamily="2" charset="-122"/>
                <a:ea typeface="华文楷体" panose="02010600040101010101" pitchFamily="2" charset="-122"/>
              </a:rPr>
              <a:t>NAS</a:t>
            </a:r>
            <a:endParaRPr lang="zh-CN" altLang="zh-CN" sz="2400" b="1" dirty="0">
              <a:solidFill>
                <a:srgbClr val="6C0000"/>
              </a:solidFill>
              <a:latin typeface="华文楷体" panose="02010600040101010101" pitchFamily="2" charset="-122"/>
              <a:ea typeface="华文楷体" panose="02010600040101010101" pitchFamily="2" charset="-122"/>
            </a:endParaRPr>
          </a:p>
        </p:txBody>
      </p:sp>
      <p:sp>
        <p:nvSpPr>
          <p:cNvPr id="7" name="Text Placeholder 1"/>
          <p:cNvSpPr txBox="1">
            <a:spLocks/>
          </p:cNvSpPr>
          <p:nvPr/>
        </p:nvSpPr>
        <p:spPr>
          <a:xfrm>
            <a:off x="638177" y="357690"/>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10.6 </a:t>
            </a:r>
            <a:r>
              <a:rPr lang="zh-CN" altLang="en-US" dirty="0">
                <a:latin typeface="华文楷体" panose="02010600040101010101" pitchFamily="2" charset="-122"/>
                <a:ea typeface="华文楷体" panose="02010600040101010101" pitchFamily="2" charset="-122"/>
              </a:rPr>
              <a:t>网络存储技术</a:t>
            </a:r>
            <a:endParaRPr lang="zh-CN" altLang="zh-CN" dirty="0">
              <a:latin typeface="华文楷体" panose="02010600040101010101" pitchFamily="2" charset="-122"/>
              <a:ea typeface="华文楷体" panose="02010600040101010101" pitchFamily="2" charset="-122"/>
            </a:endParaRPr>
          </a:p>
        </p:txBody>
      </p:sp>
      <p:sp>
        <p:nvSpPr>
          <p:cNvPr id="8" name="矩形 7"/>
          <p:cNvSpPr/>
          <p:nvPr/>
        </p:nvSpPr>
        <p:spPr>
          <a:xfrm>
            <a:off x="689648" y="118035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518196" y="1531105"/>
            <a:ext cx="7711404" cy="1323439"/>
          </a:xfrm>
          <a:prstGeom prst="rect">
            <a:avLst/>
          </a:prstGeom>
        </p:spPr>
        <p:txBody>
          <a:bodyPr wrap="square">
            <a:spAutoFit/>
          </a:bodyPr>
          <a:lstStyle/>
          <a:p>
            <a:r>
              <a:rPr lang="en-US" altLang="zh-CN" sz="2000" b="1" dirty="0">
                <a:latin typeface="华文楷体" panose="02010600040101010101" pitchFamily="2" charset="-122"/>
                <a:ea typeface="华文楷体" panose="02010600040101010101" pitchFamily="2" charset="-122"/>
              </a:rPr>
              <a:t>         </a:t>
            </a:r>
            <a:r>
              <a:rPr lang="zh-CN" altLang="zh-CN" sz="2000" b="1" dirty="0">
                <a:latin typeface="华文楷体" panose="02010600040101010101" pitchFamily="2" charset="-122"/>
                <a:ea typeface="华文楷体" panose="02010600040101010101" pitchFamily="2" charset="-122"/>
              </a:rPr>
              <a:t>网络附加存储</a:t>
            </a:r>
            <a:r>
              <a:rPr lang="en-US" altLang="zh-CN" sz="2000" b="1" dirty="0">
                <a:latin typeface="华文楷体" panose="02010600040101010101" pitchFamily="2" charset="-122"/>
                <a:ea typeface="华文楷体" panose="02010600040101010101" pitchFamily="2" charset="-122"/>
              </a:rPr>
              <a:t>(NAS)</a:t>
            </a:r>
            <a:r>
              <a:rPr lang="zh-CN" altLang="zh-CN" sz="2000" b="1" dirty="0">
                <a:latin typeface="华文楷体" panose="02010600040101010101" pitchFamily="2" charset="-122"/>
                <a:ea typeface="华文楷体" panose="02010600040101010101" pitchFamily="2" charset="-122"/>
              </a:rPr>
              <a:t>是一种将分布、独立的数据整合为大型、集中化管理的数据中心，以便于对不同主机和应用服务器进行访问的技术。</a:t>
            </a:r>
            <a:r>
              <a:rPr lang="en-US" altLang="zh-CN" sz="2000" b="1" dirty="0">
                <a:latin typeface="华文楷体" panose="02010600040101010101" pitchFamily="2" charset="-122"/>
                <a:ea typeface="华文楷体" panose="02010600040101010101" pitchFamily="2" charset="-122"/>
              </a:rPr>
              <a:t>NAS</a:t>
            </a:r>
            <a:r>
              <a:rPr lang="zh-CN" altLang="zh-CN" sz="2000" b="1" dirty="0">
                <a:latin typeface="华文楷体" panose="02010600040101010101" pitchFamily="2" charset="-122"/>
                <a:ea typeface="华文楷体" panose="02010600040101010101" pitchFamily="2" charset="-122"/>
              </a:rPr>
              <a:t>中服务器与存储之间的通信使用</a:t>
            </a:r>
            <a:r>
              <a:rPr lang="en-US" altLang="zh-CN" sz="2000" b="1" dirty="0">
                <a:latin typeface="华文楷体" panose="02010600040101010101" pitchFamily="2" charset="-122"/>
                <a:ea typeface="华文楷体" panose="02010600040101010101" pitchFamily="2" charset="-122"/>
              </a:rPr>
              <a:t>TCP/IP</a:t>
            </a:r>
            <a:r>
              <a:rPr lang="zh-CN" altLang="zh-CN" sz="2000" b="1" dirty="0">
                <a:latin typeface="华文楷体" panose="02010600040101010101" pitchFamily="2" charset="-122"/>
                <a:ea typeface="华文楷体" panose="02010600040101010101" pitchFamily="2" charset="-122"/>
              </a:rPr>
              <a:t>协议，数据处理是</a:t>
            </a:r>
            <a:r>
              <a:rPr lang="en-US" altLang="zh-CN" sz="2000" b="1" dirty="0">
                <a:latin typeface="华文楷体" panose="02010600040101010101" pitchFamily="2" charset="-122"/>
                <a:ea typeface="华文楷体" panose="02010600040101010101" pitchFamily="2" charset="-122"/>
              </a:rPr>
              <a:t>“</a:t>
            </a:r>
            <a:r>
              <a:rPr lang="zh-CN" altLang="zh-CN" sz="2000" b="1" dirty="0">
                <a:latin typeface="华文楷体" panose="02010600040101010101" pitchFamily="2" charset="-122"/>
                <a:ea typeface="华文楷体" panose="02010600040101010101" pitchFamily="2" charset="-122"/>
              </a:rPr>
              <a:t>文件级</a:t>
            </a:r>
            <a:r>
              <a:rPr lang="en-US" altLang="zh-CN" sz="2000" b="1" dirty="0">
                <a:latin typeface="华文楷体" panose="02010600040101010101" pitchFamily="2" charset="-122"/>
                <a:ea typeface="华文楷体" panose="02010600040101010101" pitchFamily="2" charset="-122"/>
              </a:rPr>
              <a:t>”</a:t>
            </a:r>
            <a:endParaRPr lang="zh-CN" altLang="en-US" sz="2000" b="1" dirty="0">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7704" y="2529481"/>
            <a:ext cx="4372388" cy="4328519"/>
          </a:xfrm>
          <a:prstGeom prst="rect">
            <a:avLst/>
          </a:prstGeom>
          <a:solidFill>
            <a:schemeClr val="bg1"/>
          </a:solidFill>
        </p:spPr>
      </p:pic>
    </p:spTree>
    <p:extLst>
      <p:ext uri="{BB962C8B-B14F-4D97-AF65-F5344CB8AC3E}">
        <p14:creationId xmlns:p14="http://schemas.microsoft.com/office/powerpoint/2010/main" val="23602941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txBox="1">
            <a:spLocks noChangeArrowheads="1"/>
          </p:cNvSpPr>
          <p:nvPr/>
        </p:nvSpPr>
        <p:spPr bwMode="auto">
          <a:xfrm>
            <a:off x="941529" y="1105258"/>
            <a:ext cx="3732071" cy="400110"/>
          </a:xfrm>
          <a:prstGeom prst="rect">
            <a:avLst/>
          </a:prstGeom>
          <a:noFill/>
          <a:ln w="9525">
            <a:noFill/>
            <a:miter lim="800000"/>
            <a:headEnd/>
            <a:tailEnd/>
          </a:ln>
        </p:spPr>
        <p:txBody>
          <a:bodyPr wrap="square">
            <a:spAutoFit/>
          </a:bodyPr>
          <a:lstStyle/>
          <a:p>
            <a:r>
              <a:rPr lang="zh-CN" altLang="zh-CN" sz="2000" b="1" dirty="0">
                <a:solidFill>
                  <a:srgbClr val="6C0000"/>
                </a:solidFill>
                <a:latin typeface="华文楷体" panose="02010600040101010101" pitchFamily="2" charset="-122"/>
                <a:ea typeface="华文楷体" panose="02010600040101010101" pitchFamily="2" charset="-122"/>
              </a:rPr>
              <a:t>存储区域网络</a:t>
            </a:r>
            <a:r>
              <a:rPr lang="en-US" altLang="zh-CN" sz="2000" b="1" dirty="0">
                <a:solidFill>
                  <a:srgbClr val="6C0000"/>
                </a:solidFill>
                <a:latin typeface="华文楷体" panose="02010600040101010101" pitchFamily="2" charset="-122"/>
                <a:ea typeface="华文楷体" panose="02010600040101010101" pitchFamily="2" charset="-122"/>
              </a:rPr>
              <a:t>SAN</a:t>
            </a:r>
            <a:endParaRPr lang="zh-CN" altLang="zh-CN" sz="2000" b="1" dirty="0">
              <a:solidFill>
                <a:srgbClr val="6C0000"/>
              </a:solidFill>
              <a:latin typeface="华文楷体" panose="02010600040101010101" pitchFamily="2" charset="-122"/>
              <a:ea typeface="华文楷体" panose="02010600040101010101" pitchFamily="2" charset="-122"/>
            </a:endParaRPr>
          </a:p>
        </p:txBody>
      </p:sp>
      <p:sp>
        <p:nvSpPr>
          <p:cNvPr id="7" name="Text Placeholder 1"/>
          <p:cNvSpPr txBox="1">
            <a:spLocks/>
          </p:cNvSpPr>
          <p:nvPr/>
        </p:nvSpPr>
        <p:spPr>
          <a:xfrm>
            <a:off x="638177" y="357690"/>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10.6 </a:t>
            </a:r>
            <a:r>
              <a:rPr lang="zh-CN" altLang="en-US" dirty="0">
                <a:latin typeface="华文楷体" panose="02010600040101010101" pitchFamily="2" charset="-122"/>
                <a:ea typeface="华文楷体" panose="02010600040101010101" pitchFamily="2" charset="-122"/>
              </a:rPr>
              <a:t>网络存储技术</a:t>
            </a:r>
            <a:endParaRPr lang="zh-CN" altLang="zh-CN" dirty="0">
              <a:latin typeface="华文楷体" panose="02010600040101010101" pitchFamily="2" charset="-122"/>
              <a:ea typeface="华文楷体" panose="02010600040101010101" pitchFamily="2" charset="-122"/>
            </a:endParaRPr>
          </a:p>
        </p:txBody>
      </p:sp>
      <p:sp>
        <p:nvSpPr>
          <p:cNvPr id="8" name="矩形 7"/>
          <p:cNvSpPr/>
          <p:nvPr/>
        </p:nvSpPr>
        <p:spPr>
          <a:xfrm>
            <a:off x="689648" y="118035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638177" y="1505368"/>
            <a:ext cx="7371290" cy="1015663"/>
          </a:xfrm>
          <a:prstGeom prst="rect">
            <a:avLst/>
          </a:prstGeom>
        </p:spPr>
        <p:txBody>
          <a:bodyPr wrap="square">
            <a:spAutoFit/>
          </a:bodyPr>
          <a:lstStyle/>
          <a:p>
            <a:r>
              <a:rPr lang="en-US" altLang="zh-CN" sz="2000" b="1" dirty="0">
                <a:latin typeface="华文楷体" panose="02010600040101010101" pitchFamily="2" charset="-122"/>
                <a:ea typeface="华文楷体" panose="02010600040101010101" pitchFamily="2" charset="-122"/>
                <a:cs typeface="Times New Roman" panose="02020603050405020304" pitchFamily="18" charset="0"/>
              </a:rPr>
              <a:t>        </a:t>
            </a:r>
            <a:r>
              <a:rPr lang="en-US" altLang="zh-CN" sz="2000" b="1" dirty="0">
                <a:latin typeface="华文楷体" panose="02010600040101010101" pitchFamily="2" charset="-122"/>
                <a:ea typeface="华文楷体" panose="02010600040101010101" pitchFamily="2" charset="-122"/>
              </a:rPr>
              <a:t>SAN(Storage Area Network</a:t>
            </a:r>
            <a:r>
              <a:rPr lang="zh-CN" altLang="zh-CN" sz="2000" b="1" dirty="0">
                <a:latin typeface="华文楷体" panose="02010600040101010101" pitchFamily="2" charset="-122"/>
                <a:ea typeface="华文楷体" panose="02010600040101010101" pitchFamily="2" charset="-122"/>
              </a:rPr>
              <a:t>，存储区域网络</a:t>
            </a:r>
            <a:r>
              <a:rPr lang="en-US" altLang="zh-CN" sz="2000" b="1" dirty="0">
                <a:latin typeface="华文楷体" panose="02010600040101010101" pitchFamily="2" charset="-122"/>
                <a:ea typeface="华文楷体" panose="02010600040101010101" pitchFamily="2" charset="-122"/>
              </a:rPr>
              <a:t>)</a:t>
            </a:r>
            <a:r>
              <a:rPr lang="zh-CN" altLang="zh-CN" sz="2000" b="1" dirty="0">
                <a:latin typeface="华文楷体" panose="02010600040101010101" pitchFamily="2" charset="-122"/>
                <a:ea typeface="华文楷体" panose="02010600040101010101" pitchFamily="2" charset="-122"/>
              </a:rPr>
              <a:t>，通常</a:t>
            </a:r>
            <a:r>
              <a:rPr lang="en-US" altLang="zh-CN" sz="2000" b="1" dirty="0">
                <a:latin typeface="华文楷体" panose="02010600040101010101" pitchFamily="2" charset="-122"/>
                <a:ea typeface="华文楷体" panose="02010600040101010101" pitchFamily="2" charset="-122"/>
              </a:rPr>
              <a:t>SAN</a:t>
            </a:r>
            <a:r>
              <a:rPr lang="zh-CN" altLang="zh-CN" sz="2000" b="1" dirty="0">
                <a:latin typeface="华文楷体" panose="02010600040101010101" pitchFamily="2" charset="-122"/>
                <a:ea typeface="华文楷体" panose="02010600040101010101" pitchFamily="2" charset="-122"/>
              </a:rPr>
              <a:t>由</a:t>
            </a:r>
            <a:r>
              <a:rPr lang="en-US" altLang="zh-CN" sz="2000" b="1" dirty="0">
                <a:latin typeface="华文楷体" panose="02010600040101010101" pitchFamily="2" charset="-122"/>
                <a:ea typeface="华文楷体" panose="02010600040101010101" pitchFamily="2" charset="-122"/>
              </a:rPr>
              <a:t>RAID</a:t>
            </a:r>
            <a:r>
              <a:rPr lang="zh-CN" altLang="zh-CN" sz="2000" b="1" dirty="0">
                <a:latin typeface="华文楷体" panose="02010600040101010101" pitchFamily="2" charset="-122"/>
                <a:ea typeface="华文楷体" panose="02010600040101010101" pitchFamily="2" charset="-122"/>
              </a:rPr>
              <a:t>阵列连接光纤通道</a:t>
            </a:r>
            <a:r>
              <a:rPr lang="en-US" altLang="zh-CN" sz="2000" b="1" dirty="0">
                <a:latin typeface="华文楷体" panose="02010600040101010101" pitchFamily="2" charset="-122"/>
                <a:ea typeface="华文楷体" panose="02010600040101010101" pitchFamily="2" charset="-122"/>
              </a:rPr>
              <a:t>(</a:t>
            </a:r>
            <a:r>
              <a:rPr lang="en-US" altLang="zh-CN" sz="2000" b="1" dirty="0" err="1">
                <a:latin typeface="华文楷体" panose="02010600040101010101" pitchFamily="2" charset="-122"/>
                <a:ea typeface="华文楷体" panose="02010600040101010101" pitchFamily="2" charset="-122"/>
              </a:rPr>
              <a:t>Fibre</a:t>
            </a:r>
            <a:r>
              <a:rPr lang="en-US" altLang="zh-CN" sz="2000" b="1" dirty="0">
                <a:latin typeface="华文楷体" panose="02010600040101010101" pitchFamily="2" charset="-122"/>
                <a:ea typeface="华文楷体" panose="02010600040101010101" pitchFamily="2" charset="-122"/>
              </a:rPr>
              <a:t> Channel)</a:t>
            </a:r>
            <a:r>
              <a:rPr lang="zh-CN" altLang="zh-CN" sz="2000" b="1" dirty="0">
                <a:latin typeface="华文楷体" panose="02010600040101010101" pitchFamily="2" charset="-122"/>
                <a:ea typeface="华文楷体" panose="02010600040101010101" pitchFamily="2" charset="-122"/>
              </a:rPr>
              <a:t>组成，</a:t>
            </a:r>
            <a:r>
              <a:rPr lang="en-US" altLang="zh-CN" sz="2000" b="1" dirty="0">
                <a:latin typeface="华文楷体" panose="02010600040101010101" pitchFamily="2" charset="-122"/>
                <a:ea typeface="华文楷体" panose="02010600040101010101" pitchFamily="2" charset="-122"/>
              </a:rPr>
              <a:t>SAN</a:t>
            </a:r>
            <a:r>
              <a:rPr lang="zh-CN" altLang="zh-CN" sz="2000" b="1" dirty="0">
                <a:latin typeface="华文楷体" panose="02010600040101010101" pitchFamily="2" charset="-122"/>
                <a:ea typeface="华文楷体" panose="02010600040101010101" pitchFamily="2" charset="-122"/>
              </a:rPr>
              <a:t>和服务器以及客户机的数据通信通过</a:t>
            </a:r>
            <a:r>
              <a:rPr lang="en-US" altLang="zh-CN" sz="2000" b="1" dirty="0">
                <a:latin typeface="华文楷体" panose="02010600040101010101" pitchFamily="2" charset="-122"/>
                <a:ea typeface="华文楷体" panose="02010600040101010101" pitchFamily="2" charset="-122"/>
              </a:rPr>
              <a:t>SCSI</a:t>
            </a:r>
            <a:r>
              <a:rPr lang="zh-CN" altLang="zh-CN" sz="2000" b="1" dirty="0">
                <a:latin typeface="华文楷体" panose="02010600040101010101" pitchFamily="2" charset="-122"/>
                <a:ea typeface="华文楷体" panose="02010600040101010101" pitchFamily="2" charset="-122"/>
              </a:rPr>
              <a:t>命令而非</a:t>
            </a:r>
            <a:r>
              <a:rPr lang="en-US" altLang="zh-CN" sz="2000" b="1" dirty="0">
                <a:latin typeface="华文楷体" panose="02010600040101010101" pitchFamily="2" charset="-122"/>
                <a:ea typeface="华文楷体" panose="02010600040101010101" pitchFamily="2" charset="-122"/>
              </a:rPr>
              <a:t>TCP/IP</a:t>
            </a:r>
            <a:r>
              <a:rPr lang="zh-CN" altLang="zh-CN" sz="2000" b="1" dirty="0">
                <a:latin typeface="华文楷体" panose="02010600040101010101" pitchFamily="2" charset="-122"/>
                <a:ea typeface="华文楷体" panose="02010600040101010101" pitchFamily="2" charset="-122"/>
              </a:rPr>
              <a:t>，数据处理是</a:t>
            </a:r>
            <a:r>
              <a:rPr lang="en-US" altLang="zh-CN" sz="2000" b="1" dirty="0">
                <a:latin typeface="华文楷体" panose="02010600040101010101" pitchFamily="2" charset="-122"/>
                <a:ea typeface="华文楷体" panose="02010600040101010101" pitchFamily="2" charset="-122"/>
              </a:rPr>
              <a:t>“</a:t>
            </a:r>
            <a:r>
              <a:rPr lang="zh-CN" altLang="zh-CN" sz="2000" b="1" dirty="0">
                <a:latin typeface="华文楷体" panose="02010600040101010101" pitchFamily="2" charset="-122"/>
                <a:ea typeface="华文楷体" panose="02010600040101010101" pitchFamily="2" charset="-122"/>
              </a:rPr>
              <a:t>块级</a:t>
            </a:r>
            <a:r>
              <a:rPr lang="en-US" altLang="zh-CN" sz="2000" b="1" dirty="0">
                <a:latin typeface="华文楷体" panose="02010600040101010101" pitchFamily="2" charset="-122"/>
                <a:ea typeface="华文楷体" panose="02010600040101010101" pitchFamily="2" charset="-122"/>
              </a:rPr>
              <a:t>”</a:t>
            </a:r>
            <a:endParaRPr lang="zh-CN" altLang="en-US" sz="2000" b="1" dirty="0">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5106" y="2521031"/>
            <a:ext cx="3917685" cy="4336969"/>
          </a:xfrm>
          <a:prstGeom prst="rect">
            <a:avLst/>
          </a:prstGeom>
          <a:solidFill>
            <a:schemeClr val="bg1"/>
          </a:solidFill>
        </p:spPr>
      </p:pic>
    </p:spTree>
    <p:extLst>
      <p:ext uri="{BB962C8B-B14F-4D97-AF65-F5344CB8AC3E}">
        <p14:creationId xmlns:p14="http://schemas.microsoft.com/office/powerpoint/2010/main" val="4971469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txBox="1">
            <a:spLocks noChangeArrowheads="1"/>
          </p:cNvSpPr>
          <p:nvPr/>
        </p:nvSpPr>
        <p:spPr bwMode="auto">
          <a:xfrm>
            <a:off x="941529" y="1105258"/>
            <a:ext cx="3732071" cy="400110"/>
          </a:xfrm>
          <a:prstGeom prst="rect">
            <a:avLst/>
          </a:prstGeom>
          <a:noFill/>
          <a:ln w="9525">
            <a:noFill/>
            <a:miter lim="800000"/>
            <a:headEnd/>
            <a:tailEnd/>
          </a:ln>
        </p:spPr>
        <p:txBody>
          <a:bodyPr wrap="square">
            <a:spAutoFit/>
          </a:bodyPr>
          <a:lstStyle/>
          <a:p>
            <a:r>
              <a:rPr lang="zh-CN" altLang="zh-CN" sz="2000" b="1" dirty="0">
                <a:solidFill>
                  <a:srgbClr val="6C0000"/>
                </a:solidFill>
                <a:latin typeface="华文楷体" panose="02010600040101010101" pitchFamily="2" charset="-122"/>
                <a:ea typeface="华文楷体" panose="02010600040101010101" pitchFamily="2" charset="-122"/>
              </a:rPr>
              <a:t>新的网络存储技术</a:t>
            </a:r>
            <a:r>
              <a:rPr lang="en-US" altLang="zh-CN" sz="2000" b="1" dirty="0">
                <a:solidFill>
                  <a:srgbClr val="6C0000"/>
                </a:solidFill>
                <a:latin typeface="华文楷体" panose="02010600040101010101" pitchFamily="2" charset="-122"/>
                <a:ea typeface="华文楷体" panose="02010600040101010101" pitchFamily="2" charset="-122"/>
              </a:rPr>
              <a:t>IP—SAN</a:t>
            </a:r>
            <a:endParaRPr lang="zh-CN" altLang="zh-CN" sz="2000" b="1" dirty="0">
              <a:solidFill>
                <a:srgbClr val="6C0000"/>
              </a:solidFill>
              <a:latin typeface="华文楷体" panose="02010600040101010101" pitchFamily="2" charset="-122"/>
              <a:ea typeface="华文楷体" panose="02010600040101010101" pitchFamily="2" charset="-122"/>
            </a:endParaRPr>
          </a:p>
        </p:txBody>
      </p:sp>
      <p:sp>
        <p:nvSpPr>
          <p:cNvPr id="7" name="Text Placeholder 1"/>
          <p:cNvSpPr txBox="1">
            <a:spLocks/>
          </p:cNvSpPr>
          <p:nvPr/>
        </p:nvSpPr>
        <p:spPr>
          <a:xfrm>
            <a:off x="638177" y="357690"/>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10.6 </a:t>
            </a:r>
            <a:r>
              <a:rPr lang="zh-CN" altLang="en-US" dirty="0">
                <a:latin typeface="华文楷体" panose="02010600040101010101" pitchFamily="2" charset="-122"/>
                <a:ea typeface="华文楷体" panose="02010600040101010101" pitchFamily="2" charset="-122"/>
              </a:rPr>
              <a:t>网络存储技术</a:t>
            </a:r>
            <a:endParaRPr lang="zh-CN" altLang="zh-CN" dirty="0">
              <a:latin typeface="华文楷体" panose="02010600040101010101" pitchFamily="2" charset="-122"/>
              <a:ea typeface="华文楷体" panose="02010600040101010101" pitchFamily="2" charset="-122"/>
            </a:endParaRPr>
          </a:p>
        </p:txBody>
      </p:sp>
      <p:sp>
        <p:nvSpPr>
          <p:cNvPr id="8" name="矩形 7"/>
          <p:cNvSpPr/>
          <p:nvPr/>
        </p:nvSpPr>
        <p:spPr>
          <a:xfrm>
            <a:off x="689648" y="118035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638177" y="1745105"/>
            <a:ext cx="7575938" cy="1015663"/>
          </a:xfrm>
          <a:prstGeom prst="rect">
            <a:avLst/>
          </a:prstGeom>
        </p:spPr>
        <p:txBody>
          <a:bodyPr wrap="square">
            <a:spAutoFit/>
          </a:bodyPr>
          <a:lstStyle/>
          <a:p>
            <a:r>
              <a:rPr lang="en-US" altLang="zh-CN" sz="2000" b="1"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000" b="1" dirty="0">
                <a:latin typeface="华文楷体" panose="02010600040101010101" pitchFamily="2" charset="-122"/>
                <a:ea typeface="华文楷体" panose="02010600040101010101" pitchFamily="2" charset="-122"/>
                <a:cs typeface="Times New Roman" panose="02020603050405020304" pitchFamily="18" charset="0"/>
              </a:rPr>
              <a:t>网络存储的发展产生了一种新技术</a:t>
            </a:r>
            <a:r>
              <a:rPr lang="en-US" altLang="zh-CN" sz="2000" b="1" dirty="0">
                <a:latin typeface="华文楷体" panose="02010600040101010101" pitchFamily="2" charset="-122"/>
                <a:ea typeface="华文楷体" panose="02010600040101010101" pitchFamily="2" charset="-122"/>
                <a:cs typeface="Times New Roman" panose="02020603050405020304" pitchFamily="18" charset="0"/>
              </a:rPr>
              <a:t>IP—SAN</a:t>
            </a:r>
            <a:r>
              <a:rPr lang="zh-CN" altLang="zh-CN" sz="2000" b="1"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2000" b="1" dirty="0">
                <a:latin typeface="华文楷体" panose="02010600040101010101" pitchFamily="2" charset="-122"/>
                <a:ea typeface="华文楷体" panose="02010600040101010101" pitchFamily="2" charset="-122"/>
                <a:cs typeface="Times New Roman" panose="02020603050405020304" pitchFamily="18" charset="0"/>
              </a:rPr>
              <a:t>IP—SAN</a:t>
            </a:r>
            <a:r>
              <a:rPr lang="zh-CN" altLang="zh-CN" sz="2000" b="1" dirty="0">
                <a:latin typeface="华文楷体" panose="02010600040101010101" pitchFamily="2" charset="-122"/>
                <a:ea typeface="华文楷体" panose="02010600040101010101" pitchFamily="2" charset="-122"/>
                <a:cs typeface="Times New Roman" panose="02020603050405020304" pitchFamily="18" charset="0"/>
              </a:rPr>
              <a:t>是以</a:t>
            </a:r>
            <a:r>
              <a:rPr lang="en-US" altLang="zh-CN" sz="2000" b="1" dirty="0">
                <a:latin typeface="华文楷体" panose="02010600040101010101" pitchFamily="2" charset="-122"/>
                <a:ea typeface="华文楷体" panose="02010600040101010101" pitchFamily="2" charset="-122"/>
                <a:cs typeface="Times New Roman" panose="02020603050405020304" pitchFamily="18" charset="0"/>
              </a:rPr>
              <a:t>IP</a:t>
            </a:r>
            <a:r>
              <a:rPr lang="zh-CN" altLang="zh-CN" sz="2000" b="1" dirty="0">
                <a:latin typeface="华文楷体" panose="02010600040101010101" pitchFamily="2" charset="-122"/>
                <a:ea typeface="华文楷体" panose="02010600040101010101" pitchFamily="2" charset="-122"/>
                <a:cs typeface="Times New Roman" panose="02020603050405020304" pitchFamily="18" charset="0"/>
              </a:rPr>
              <a:t>为基础的</a:t>
            </a:r>
            <a:r>
              <a:rPr lang="en-US" altLang="zh-CN" sz="2000" b="1" dirty="0">
                <a:latin typeface="华文楷体" panose="02010600040101010101" pitchFamily="2" charset="-122"/>
                <a:ea typeface="华文楷体" panose="02010600040101010101" pitchFamily="2" charset="-122"/>
                <a:cs typeface="Times New Roman" panose="02020603050405020304" pitchFamily="18" charset="0"/>
              </a:rPr>
              <a:t>SAN</a:t>
            </a:r>
            <a:r>
              <a:rPr lang="zh-CN" altLang="zh-CN" sz="2000" b="1" dirty="0">
                <a:latin typeface="华文楷体" panose="02010600040101010101" pitchFamily="2" charset="-122"/>
                <a:ea typeface="华文楷体" panose="02010600040101010101" pitchFamily="2" charset="-122"/>
                <a:cs typeface="Times New Roman" panose="02020603050405020304" pitchFamily="18" charset="0"/>
              </a:rPr>
              <a:t>存储方案，是</a:t>
            </a:r>
            <a:r>
              <a:rPr lang="en-US" altLang="zh-CN" sz="2000" b="1" dirty="0">
                <a:latin typeface="华文楷体" panose="02010600040101010101" pitchFamily="2" charset="-122"/>
                <a:ea typeface="华文楷体" panose="02010600040101010101" pitchFamily="2" charset="-122"/>
                <a:cs typeface="Times New Roman" panose="02020603050405020304" pitchFamily="18" charset="0"/>
              </a:rPr>
              <a:t>IP</a:t>
            </a:r>
            <a:r>
              <a:rPr lang="zh-CN" altLang="zh-CN" sz="2000" b="1" dirty="0">
                <a:latin typeface="华文楷体" panose="02010600040101010101" pitchFamily="2" charset="-122"/>
                <a:ea typeface="华文楷体" panose="02010600040101010101" pitchFamily="2" charset="-122"/>
                <a:cs typeface="Times New Roman" panose="02020603050405020304" pitchFamily="18" charset="0"/>
              </a:rPr>
              <a:t>存储技术应用的第三阶段，是完全的端到端的、基于</a:t>
            </a:r>
            <a:r>
              <a:rPr lang="en-US" altLang="zh-CN" sz="2000" b="1" dirty="0">
                <a:latin typeface="华文楷体" panose="02010600040101010101" pitchFamily="2" charset="-122"/>
                <a:ea typeface="华文楷体" panose="02010600040101010101" pitchFamily="2" charset="-122"/>
                <a:cs typeface="Times New Roman" panose="02020603050405020304" pitchFamily="18" charset="0"/>
              </a:rPr>
              <a:t>IP</a:t>
            </a:r>
            <a:r>
              <a:rPr lang="zh-CN" altLang="zh-CN" sz="2000" b="1" dirty="0">
                <a:latin typeface="华文楷体" panose="02010600040101010101" pitchFamily="2" charset="-122"/>
                <a:ea typeface="华文楷体" panose="02010600040101010101" pitchFamily="2" charset="-122"/>
                <a:cs typeface="Times New Roman" panose="02020603050405020304" pitchFamily="18" charset="0"/>
              </a:rPr>
              <a:t>的全球</a:t>
            </a:r>
            <a:r>
              <a:rPr lang="en-US" altLang="zh-CN" sz="2000" b="1" dirty="0">
                <a:latin typeface="华文楷体" panose="02010600040101010101" pitchFamily="2" charset="-122"/>
                <a:ea typeface="华文楷体" panose="02010600040101010101" pitchFamily="2" charset="-122"/>
                <a:cs typeface="Times New Roman" panose="02020603050405020304" pitchFamily="18" charset="0"/>
              </a:rPr>
              <a:t>SAN</a:t>
            </a:r>
            <a:r>
              <a:rPr lang="zh-CN" altLang="zh-CN" sz="2000" b="1" dirty="0">
                <a:latin typeface="华文楷体" panose="02010600040101010101" pitchFamily="2" charset="-122"/>
                <a:ea typeface="华文楷体" panose="02010600040101010101" pitchFamily="2" charset="-122"/>
                <a:cs typeface="Times New Roman" panose="02020603050405020304" pitchFamily="18" charset="0"/>
              </a:rPr>
              <a:t>存储</a:t>
            </a:r>
            <a:r>
              <a:rPr lang="zh-CN" altLang="en-US" sz="2000" b="1" dirty="0">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sz="2000"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910925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915484" y="1116067"/>
            <a:ext cx="3300915" cy="461665"/>
          </a:xfrm>
          <a:prstGeom prst="rect">
            <a:avLst/>
          </a:prstGeom>
          <a:noFill/>
          <a:ln w="9525">
            <a:noFill/>
            <a:miter lim="800000"/>
            <a:headEnd/>
            <a:tailEnd/>
          </a:ln>
        </p:spPr>
        <p:txBody>
          <a:bodyPr wrap="square">
            <a:spAutoFit/>
          </a:bodyPr>
          <a:lstStyle/>
          <a:p>
            <a:pPr>
              <a:spcBef>
                <a:spcPct val="50000"/>
              </a:spcBef>
            </a:pPr>
            <a:r>
              <a:rPr lang="zh-CN" altLang="en-US" sz="2400" b="1" dirty="0">
                <a:solidFill>
                  <a:srgbClr val="6C0000"/>
                </a:solidFill>
                <a:latin typeface="华文楷体" panose="02010600040101010101" pitchFamily="2" charset="-122"/>
                <a:ea typeface="华文楷体" panose="02010600040101010101" pitchFamily="2" charset="-122"/>
              </a:rPr>
              <a:t>硬盘</a:t>
            </a:r>
            <a:r>
              <a:rPr lang="en-US" altLang="zh-CN" sz="2400" b="1" dirty="0">
                <a:solidFill>
                  <a:srgbClr val="6C0000"/>
                </a:solidFill>
                <a:latin typeface="华文楷体" panose="02010600040101010101" pitchFamily="2" charset="-122"/>
                <a:ea typeface="华文楷体" panose="02010600040101010101" pitchFamily="2" charset="-122"/>
              </a:rPr>
              <a:t>--</a:t>
            </a:r>
            <a:r>
              <a:rPr lang="zh-CN" altLang="zh-CN" sz="2000"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机械硬盘</a:t>
            </a:r>
            <a:endParaRPr lang="en-US" altLang="zh-CN" sz="2000" b="1" dirty="0">
              <a:solidFill>
                <a:srgbClr val="002060"/>
              </a:solidFill>
              <a:latin typeface="华文楷体" panose="02010600040101010101" pitchFamily="2" charset="-122"/>
              <a:ea typeface="华文楷体" panose="02010600040101010101" pitchFamily="2" charset="-122"/>
            </a:endParaRPr>
          </a:p>
        </p:txBody>
      </p:sp>
      <p:sp>
        <p:nvSpPr>
          <p:cNvPr id="10" name="矩形 9"/>
          <p:cNvSpPr/>
          <p:nvPr/>
        </p:nvSpPr>
        <p:spPr>
          <a:xfrm>
            <a:off x="749035" y="120796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59939" y="35895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10.1 </a:t>
            </a:r>
            <a:r>
              <a:rPr lang="zh-CN" altLang="zh-CN" dirty="0">
                <a:latin typeface="华文楷体" panose="02010600040101010101" pitchFamily="2" charset="-122"/>
                <a:ea typeface="华文楷体" panose="02010600040101010101" pitchFamily="2" charset="-122"/>
              </a:rPr>
              <a:t>大容量存储器简介</a:t>
            </a:r>
          </a:p>
        </p:txBody>
      </p:sp>
      <p:grpSp>
        <p:nvGrpSpPr>
          <p:cNvPr id="4" name="组合 117"/>
          <p:cNvGrpSpPr>
            <a:grpSpLocks/>
          </p:cNvGrpSpPr>
          <p:nvPr/>
        </p:nvGrpSpPr>
        <p:grpSpPr bwMode="auto">
          <a:xfrm>
            <a:off x="978101" y="3183467"/>
            <a:ext cx="6235500" cy="2852473"/>
            <a:chOff x="0" y="0"/>
            <a:chExt cx="53105" cy="23887"/>
          </a:xfrm>
        </p:grpSpPr>
        <p:grpSp>
          <p:nvGrpSpPr>
            <p:cNvPr id="6" name="组合 114"/>
            <p:cNvGrpSpPr>
              <a:grpSpLocks/>
            </p:cNvGrpSpPr>
            <p:nvPr/>
          </p:nvGrpSpPr>
          <p:grpSpPr bwMode="auto">
            <a:xfrm>
              <a:off x="0" y="0"/>
              <a:ext cx="53105" cy="23887"/>
              <a:chOff x="0" y="0"/>
              <a:chExt cx="53105" cy="23887"/>
            </a:xfrm>
          </p:grpSpPr>
          <p:pic>
            <p:nvPicPr>
              <p:cNvPr id="24" name="图片 24" descr="http://c.biancheng.net/uploads/allimg/181012/2-1Q012154TC1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51" y="1238"/>
                <a:ext cx="26054" cy="1390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组合 9"/>
              <p:cNvGrpSpPr>
                <a:grpSpLocks/>
              </p:cNvGrpSpPr>
              <p:nvPr/>
            </p:nvGrpSpPr>
            <p:grpSpPr bwMode="auto">
              <a:xfrm>
                <a:off x="0" y="0"/>
                <a:ext cx="34188" cy="23887"/>
                <a:chOff x="0" y="0"/>
                <a:chExt cx="34188" cy="23887"/>
              </a:xfrm>
            </p:grpSpPr>
            <p:pic>
              <p:nvPicPr>
                <p:cNvPr id="27" name="图片 27" descr="http://c.biancheng.net/uploads/allimg/181012/2-1Q012154JE59.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3310" cy="15430"/>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7"/>
                <p:cNvSpPr txBox="1">
                  <a:spLocks noChangeArrowheads="1"/>
                </p:cNvSpPr>
                <p:nvPr/>
              </p:nvSpPr>
              <p:spPr bwMode="auto">
                <a:xfrm>
                  <a:off x="13144" y="20193"/>
                  <a:ext cx="21044" cy="36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a:ln>
                        <a:noFill/>
                      </a:ln>
                      <a:solidFill>
                        <a:srgbClr val="000000"/>
                      </a:solidFill>
                      <a:effectLst/>
                      <a:latin typeface="宋体" panose="02010600030101010101" pitchFamily="2" charset="-122"/>
                      <a:ea typeface="宋体" panose="02010600030101010101" pitchFamily="2" charset="-122"/>
                    </a:rPr>
                    <a:t>图</a:t>
                  </a:r>
                  <a:r>
                    <a:rPr kumimoji="0" lang="en-US" altLang="zh-CN" b="0" i="0" u="none" strike="noStrike" cap="none" normalizeH="0" baseline="0">
                      <a:ln>
                        <a:noFill/>
                      </a:ln>
                      <a:solidFill>
                        <a:srgbClr val="000000"/>
                      </a:solidFill>
                      <a:effectLst/>
                      <a:latin typeface="宋体" panose="02010600030101010101" pitchFamily="2" charset="-122"/>
                      <a:ea typeface="宋体" panose="02010600030101010101" pitchFamily="2" charset="-122"/>
                    </a:rPr>
                    <a:t>10-1 </a:t>
                  </a:r>
                  <a:r>
                    <a:rPr kumimoji="0" lang="zh-CN" altLang="en-US" b="0" i="0" u="none" strike="noStrike" cap="none" normalizeH="0" baseline="0">
                      <a:ln>
                        <a:noFill/>
                      </a:ln>
                      <a:solidFill>
                        <a:srgbClr val="000000"/>
                      </a:solidFill>
                      <a:effectLst/>
                      <a:latin typeface="宋体" panose="02010600030101010101" pitchFamily="2" charset="-122"/>
                      <a:ea typeface="宋体" panose="02010600030101010101" pitchFamily="2" charset="-122"/>
                    </a:rPr>
                    <a:t>机械硬盘</a:t>
                  </a:r>
                  <a:endParaRPr kumimoji="0" lang="zh-CN" altLang="zh-CN" b="0" i="0" u="none" strike="noStrike" cap="none" normalizeH="0" baseline="0">
                    <a:ln>
                      <a:noFill/>
                    </a:ln>
                    <a:solidFill>
                      <a:schemeClr val="tx1"/>
                    </a:solidFill>
                    <a:effectLst/>
                    <a:latin typeface="Arial" panose="020B0604020202020204" pitchFamily="34" charset="0"/>
                  </a:endParaRPr>
                </a:p>
              </p:txBody>
            </p:sp>
          </p:grpSp>
        </p:grpSp>
        <p:sp>
          <p:nvSpPr>
            <p:cNvPr id="7" name="Text Box 8"/>
            <p:cNvSpPr txBox="1">
              <a:spLocks noChangeArrowheads="1"/>
            </p:cNvSpPr>
            <p:nvPr/>
          </p:nvSpPr>
          <p:spPr bwMode="auto">
            <a:xfrm>
              <a:off x="4286" y="16287"/>
              <a:ext cx="9430" cy="36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a:ln>
                    <a:noFill/>
                  </a:ln>
                  <a:solidFill>
                    <a:srgbClr val="000000"/>
                  </a:solidFill>
                  <a:effectLst/>
                  <a:latin typeface="宋体" panose="02010600030101010101" pitchFamily="2" charset="-122"/>
                  <a:ea typeface="宋体" panose="02010600030101010101" pitchFamily="2" charset="-122"/>
                </a:rPr>
                <a:t>（</a:t>
              </a:r>
              <a:r>
                <a:rPr kumimoji="0" lang="en-US" altLang="zh-CN" b="0" i="0" u="none" strike="noStrike" cap="none" normalizeH="0" baseline="0">
                  <a:ln>
                    <a:noFill/>
                  </a:ln>
                  <a:solidFill>
                    <a:srgbClr val="000000"/>
                  </a:solidFill>
                  <a:effectLst/>
                  <a:latin typeface="宋体" panose="02010600030101010101" pitchFamily="2" charset="-122"/>
                  <a:ea typeface="宋体" panose="02010600030101010101" pitchFamily="2" charset="-122"/>
                </a:rPr>
                <a:t>a</a:t>
              </a:r>
              <a:r>
                <a:rPr kumimoji="0" lang="zh-CN" altLang="en-US" b="0" i="0" u="none" strike="noStrike" cap="none" normalizeH="0" baseline="0">
                  <a:ln>
                    <a:noFill/>
                  </a:ln>
                  <a:solidFill>
                    <a:srgbClr val="000000"/>
                  </a:solidFill>
                  <a:effectLst/>
                  <a:latin typeface="宋体" panose="02010600030101010101" pitchFamily="2" charset="-122"/>
                  <a:ea typeface="宋体" panose="02010600030101010101" pitchFamily="2" charset="-122"/>
                </a:rPr>
                <a:t>）</a:t>
              </a:r>
              <a:endParaRPr kumimoji="0" lang="zh-CN" altLang="zh-CN" b="0" i="0" u="none" strike="noStrike" cap="none" normalizeH="0" baseline="0">
                <a:ln>
                  <a:noFill/>
                </a:ln>
                <a:solidFill>
                  <a:schemeClr val="tx1"/>
                </a:solidFill>
                <a:effectLst/>
                <a:latin typeface="Arial" panose="020B0604020202020204" pitchFamily="34" charset="0"/>
              </a:endParaRPr>
            </a:p>
          </p:txBody>
        </p:sp>
        <p:sp>
          <p:nvSpPr>
            <p:cNvPr id="8" name="Text Box 9"/>
            <p:cNvSpPr txBox="1">
              <a:spLocks noChangeArrowheads="1"/>
            </p:cNvSpPr>
            <p:nvPr/>
          </p:nvSpPr>
          <p:spPr bwMode="auto">
            <a:xfrm>
              <a:off x="33052" y="16859"/>
              <a:ext cx="15532" cy="36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a:ln>
                    <a:noFill/>
                  </a:ln>
                  <a:solidFill>
                    <a:srgbClr val="000000"/>
                  </a:solidFill>
                  <a:effectLst/>
                  <a:latin typeface="宋体" panose="02010600030101010101" pitchFamily="2" charset="-122"/>
                  <a:ea typeface="宋体" panose="02010600030101010101" pitchFamily="2" charset="-122"/>
                </a:rPr>
                <a:t>（</a:t>
              </a:r>
              <a:r>
                <a:rPr kumimoji="0" lang="en-US" altLang="zh-CN" b="0" i="0" u="none" strike="noStrike" cap="none" normalizeH="0" baseline="0">
                  <a:ln>
                    <a:noFill/>
                  </a:ln>
                  <a:solidFill>
                    <a:srgbClr val="000000"/>
                  </a:solidFill>
                  <a:effectLst/>
                  <a:latin typeface="宋体" panose="02010600030101010101" pitchFamily="2" charset="-122"/>
                  <a:ea typeface="宋体" panose="02010600030101010101" pitchFamily="2" charset="-122"/>
                </a:rPr>
                <a:t>b</a:t>
              </a:r>
              <a:r>
                <a:rPr kumimoji="0" lang="zh-CN" altLang="en-US" b="0" i="0" u="none" strike="noStrike" cap="none" normalizeH="0" baseline="0">
                  <a:ln>
                    <a:noFill/>
                  </a:ln>
                  <a:solidFill>
                    <a:srgbClr val="000000"/>
                  </a:solidFill>
                  <a:effectLst/>
                  <a:latin typeface="宋体" panose="02010600030101010101" pitchFamily="2" charset="-122"/>
                  <a:ea typeface="宋体" panose="02010600030101010101" pitchFamily="2" charset="-122"/>
                </a:rPr>
                <a:t>）</a:t>
              </a:r>
              <a:endParaRPr kumimoji="0" lang="zh-CN" altLang="zh-CN" b="0" i="0" u="none" strike="noStrike" cap="none" normalizeH="0" baseline="0">
                <a:ln>
                  <a:noFill/>
                </a:ln>
                <a:solidFill>
                  <a:schemeClr val="tx1"/>
                </a:solidFill>
                <a:effectLst/>
                <a:latin typeface="Arial" panose="020B0604020202020204" pitchFamily="34" charset="0"/>
              </a:endParaRPr>
            </a:p>
          </p:txBody>
        </p:sp>
      </p:grpSp>
      <p:sp>
        <p:nvSpPr>
          <p:cNvPr id="14" name="矩形 13"/>
          <p:cNvSpPr/>
          <p:nvPr/>
        </p:nvSpPr>
        <p:spPr>
          <a:xfrm>
            <a:off x="1147323" y="1750362"/>
            <a:ext cx="6501425" cy="830997"/>
          </a:xfrm>
          <a:prstGeom prst="rect">
            <a:avLst/>
          </a:prstGeom>
        </p:spPr>
        <p:txBody>
          <a:bodyPr wrap="square">
            <a:spAutoFit/>
          </a:bodyPr>
          <a:lstStyle/>
          <a:p>
            <a:r>
              <a:rPr lang="en-US" altLang="zh-CN"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机械硬盘主要由磁盘盘片、磁头、主轴与传动轴等组成，数据就存放在磁盘盘片中。</a:t>
            </a:r>
            <a:endParaRPr lang="zh-CN" altLang="en-US" sz="2400"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68011420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txBox="1">
            <a:spLocks noChangeArrowheads="1"/>
          </p:cNvSpPr>
          <p:nvPr/>
        </p:nvSpPr>
        <p:spPr bwMode="auto">
          <a:xfrm>
            <a:off x="941529" y="1105258"/>
            <a:ext cx="3732071" cy="400110"/>
          </a:xfrm>
          <a:prstGeom prst="rect">
            <a:avLst/>
          </a:prstGeom>
          <a:noFill/>
          <a:ln w="9525">
            <a:noFill/>
            <a:miter lim="800000"/>
            <a:headEnd/>
            <a:tailEnd/>
          </a:ln>
        </p:spPr>
        <p:txBody>
          <a:bodyPr wrap="square">
            <a:spAutoFit/>
          </a:bodyPr>
          <a:lstStyle/>
          <a:p>
            <a:r>
              <a:rPr lang="zh-CN" altLang="en-US" sz="2000" b="1" dirty="0">
                <a:solidFill>
                  <a:srgbClr val="6C0000"/>
                </a:solidFill>
                <a:latin typeface="华文楷体" panose="02010600040101010101" pitchFamily="2" charset="-122"/>
                <a:ea typeface="华文楷体" panose="02010600040101010101" pitchFamily="2" charset="-122"/>
              </a:rPr>
              <a:t>云存储</a:t>
            </a:r>
            <a:endParaRPr lang="zh-CN" altLang="zh-CN" sz="2000" b="1" dirty="0">
              <a:solidFill>
                <a:srgbClr val="6C0000"/>
              </a:solidFill>
              <a:latin typeface="华文楷体" panose="02010600040101010101" pitchFamily="2" charset="-122"/>
              <a:ea typeface="华文楷体" panose="02010600040101010101" pitchFamily="2" charset="-122"/>
            </a:endParaRPr>
          </a:p>
        </p:txBody>
      </p:sp>
      <p:sp>
        <p:nvSpPr>
          <p:cNvPr id="7" name="Text Placeholder 1"/>
          <p:cNvSpPr txBox="1">
            <a:spLocks/>
          </p:cNvSpPr>
          <p:nvPr/>
        </p:nvSpPr>
        <p:spPr>
          <a:xfrm>
            <a:off x="638177" y="357690"/>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10.6 </a:t>
            </a:r>
            <a:r>
              <a:rPr lang="zh-CN" altLang="en-US" dirty="0">
                <a:latin typeface="华文楷体" panose="02010600040101010101" pitchFamily="2" charset="-122"/>
                <a:ea typeface="华文楷体" panose="02010600040101010101" pitchFamily="2" charset="-122"/>
              </a:rPr>
              <a:t>网络存储技术</a:t>
            </a:r>
            <a:endParaRPr lang="zh-CN" altLang="zh-CN" dirty="0">
              <a:latin typeface="华文楷体" panose="02010600040101010101" pitchFamily="2" charset="-122"/>
              <a:ea typeface="华文楷体" panose="02010600040101010101" pitchFamily="2" charset="-122"/>
            </a:endParaRPr>
          </a:p>
        </p:txBody>
      </p:sp>
      <p:sp>
        <p:nvSpPr>
          <p:cNvPr id="8" name="矩形 7"/>
          <p:cNvSpPr/>
          <p:nvPr/>
        </p:nvSpPr>
        <p:spPr>
          <a:xfrm>
            <a:off x="689648" y="118035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矩形 1"/>
          <p:cNvSpPr/>
          <p:nvPr/>
        </p:nvSpPr>
        <p:spPr>
          <a:xfrm>
            <a:off x="753941" y="1460161"/>
            <a:ext cx="7389671" cy="2015936"/>
          </a:xfrm>
          <a:prstGeom prst="rect">
            <a:avLst/>
          </a:prstGeom>
        </p:spPr>
        <p:txBody>
          <a:bodyPr wrap="square">
            <a:spAutoFit/>
          </a:bodyPr>
          <a:lstStyle/>
          <a:p>
            <a:pPr>
              <a:lnSpc>
                <a:spcPct val="125000"/>
              </a:lnSpc>
              <a:spcAft>
                <a:spcPts val="0"/>
              </a:spcAft>
            </a:pPr>
            <a:r>
              <a:rPr lang="zh-CN" altLang="zh-CN" sz="2000"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t>
            </a:r>
            <a:r>
              <a:rPr lang="en-US" altLang="zh-CN" sz="2000"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t>
            </a:r>
            <a:r>
              <a:rPr lang="zh-CN" altLang="zh-CN" sz="2000"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云存储是在云计算</a:t>
            </a:r>
            <a:r>
              <a:rPr lang="en-US" altLang="zh-CN" sz="2000"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(Cloud computing)</a:t>
            </a:r>
            <a:r>
              <a:rPr lang="zh-CN" altLang="zh-CN" sz="2000"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概念上延伸和发展出来的一个新的概念。云计算是分布式处理、并行处理和网格计算的发展，是透过网络将庞大的计算处理程序自动分拆成无数个较小的子程序，再交由多部服务器所组成的庞大系统经计算分析之后将处理结果回传给用户。</a:t>
            </a:r>
            <a:endParaRPr lang="zh-CN" altLang="zh-CN" sz="2000" b="1" dirty="0">
              <a:effectLst/>
              <a:latin typeface="华文楷体" panose="02010600040101010101" pitchFamily="2" charset="-122"/>
              <a:ea typeface="华文楷体" panose="02010600040101010101" pitchFamily="2" charset="-122"/>
              <a:cs typeface="宋体" panose="02010600030101010101" pitchFamily="2" charset="-122"/>
            </a:endParaRPr>
          </a:p>
        </p:txBody>
      </p:sp>
      <p:pic>
        <p:nvPicPr>
          <p:cNvPr id="9" name="图片 8" descr="https://ss2.bdstatic.com/70cFvnSh_Q1YnxGkpoWK1HF6hhy/it/u=2242366592,2858387722&amp;fm=26&amp;gp=0.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70569" y="3285067"/>
            <a:ext cx="5681698" cy="3158013"/>
          </a:xfrm>
          <a:prstGeom prst="rect">
            <a:avLst/>
          </a:prstGeom>
          <a:noFill/>
          <a:ln>
            <a:noFill/>
          </a:ln>
        </p:spPr>
      </p:pic>
    </p:spTree>
    <p:extLst>
      <p:ext uri="{BB962C8B-B14F-4D97-AF65-F5344CB8AC3E}">
        <p14:creationId xmlns:p14="http://schemas.microsoft.com/office/powerpoint/2010/main" val="2783373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39"/>
          <p:cNvSpPr txBox="1"/>
          <p:nvPr/>
        </p:nvSpPr>
        <p:spPr>
          <a:xfrm>
            <a:off x="1742719" y="3919899"/>
            <a:ext cx="5755360" cy="1338146"/>
          </a:xfrm>
          <a:prstGeom prst="rect">
            <a:avLst/>
          </a:prstGeom>
        </p:spPr>
        <p:txBody>
          <a:bodyPr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4000" b="1" dirty="0">
                <a:solidFill>
                  <a:srgbClr val="0064B8"/>
                </a:solidFill>
                <a:latin typeface="仿宋" panose="02010609060101010101" pitchFamily="49" charset="-122"/>
                <a:ea typeface="仿宋" panose="02010609060101010101" pitchFamily="49" charset="-122"/>
              </a:rPr>
              <a:t>本章结束，谢谢！</a:t>
            </a:r>
          </a:p>
        </p:txBody>
      </p:sp>
    </p:spTree>
  </p:cSld>
  <p:clrMapOvr>
    <a:masterClrMapping/>
  </p:clrMapOvr>
  <mc:AlternateContent xmlns:mc="http://schemas.openxmlformats.org/markup-compatibility/2006" xmlns:p14="http://schemas.microsoft.com/office/powerpoint/2010/main">
    <mc:Choice Requires="p14">
      <p:transition spd="slow" p14:dur="2000" advTm="6217"/>
    </mc:Choice>
    <mc:Fallback xmlns="">
      <p:transition spd="slow" advTm="621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915484" y="1116067"/>
            <a:ext cx="3300915" cy="461665"/>
          </a:xfrm>
          <a:prstGeom prst="rect">
            <a:avLst/>
          </a:prstGeom>
          <a:noFill/>
          <a:ln w="9525">
            <a:noFill/>
            <a:miter lim="800000"/>
            <a:headEnd/>
            <a:tailEnd/>
          </a:ln>
        </p:spPr>
        <p:txBody>
          <a:bodyPr wrap="square">
            <a:spAutoFit/>
          </a:bodyPr>
          <a:lstStyle/>
          <a:p>
            <a:pPr>
              <a:spcBef>
                <a:spcPct val="50000"/>
              </a:spcBef>
            </a:pPr>
            <a:r>
              <a:rPr lang="zh-CN" altLang="en-US" sz="2400" b="1" dirty="0">
                <a:solidFill>
                  <a:srgbClr val="6C0000"/>
                </a:solidFill>
                <a:latin typeface="华文楷体" panose="02010600040101010101" pitchFamily="2" charset="-122"/>
                <a:ea typeface="华文楷体" panose="02010600040101010101" pitchFamily="2" charset="-122"/>
              </a:rPr>
              <a:t>硬盘</a:t>
            </a:r>
            <a:r>
              <a:rPr lang="en-US" altLang="zh-CN" sz="2400" b="1" dirty="0">
                <a:solidFill>
                  <a:srgbClr val="6C0000"/>
                </a:solidFill>
                <a:latin typeface="华文楷体" panose="02010600040101010101" pitchFamily="2" charset="-122"/>
                <a:ea typeface="华文楷体" panose="02010600040101010101" pitchFamily="2" charset="-122"/>
              </a:rPr>
              <a:t>—</a:t>
            </a:r>
            <a:r>
              <a:rPr lang="zh-CN" altLang="en-US" sz="2000"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固态</a:t>
            </a:r>
            <a:r>
              <a:rPr lang="zh-CN" altLang="zh-CN" sz="2000"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硬盘</a:t>
            </a:r>
            <a:endParaRPr lang="en-US" altLang="zh-CN" sz="2000" b="1" dirty="0">
              <a:solidFill>
                <a:srgbClr val="002060"/>
              </a:solidFill>
              <a:latin typeface="华文楷体" panose="02010600040101010101" pitchFamily="2" charset="-122"/>
              <a:ea typeface="华文楷体" panose="02010600040101010101" pitchFamily="2" charset="-122"/>
            </a:endParaRPr>
          </a:p>
        </p:txBody>
      </p:sp>
      <p:sp>
        <p:nvSpPr>
          <p:cNvPr id="10" name="矩形 9"/>
          <p:cNvSpPr/>
          <p:nvPr/>
        </p:nvSpPr>
        <p:spPr>
          <a:xfrm>
            <a:off x="749035" y="120796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59939" y="35895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10.1 </a:t>
            </a:r>
            <a:r>
              <a:rPr lang="zh-CN" altLang="zh-CN" dirty="0">
                <a:latin typeface="华文楷体" panose="02010600040101010101" pitchFamily="2" charset="-122"/>
                <a:ea typeface="华文楷体" panose="02010600040101010101" pitchFamily="2" charset="-122"/>
              </a:rPr>
              <a:t>大容量存储器简介</a:t>
            </a:r>
          </a:p>
        </p:txBody>
      </p:sp>
      <p:sp>
        <p:nvSpPr>
          <p:cNvPr id="14" name="矩形 13"/>
          <p:cNvSpPr/>
          <p:nvPr/>
        </p:nvSpPr>
        <p:spPr>
          <a:xfrm>
            <a:off x="582585" y="1575661"/>
            <a:ext cx="7613148" cy="1631216"/>
          </a:xfrm>
          <a:prstGeom prst="rect">
            <a:avLst/>
          </a:prstGeom>
        </p:spPr>
        <p:txBody>
          <a:bodyPr wrap="square">
            <a:spAutoFit/>
          </a:bodyPr>
          <a:lstStyle/>
          <a:p>
            <a:r>
              <a:rPr lang="en-US" altLang="zh-CN" sz="2000" b="1" dirty="0">
                <a:latin typeface="华文楷体" panose="02010600040101010101" pitchFamily="2" charset="-122"/>
                <a:ea typeface="华文楷体" panose="02010600040101010101" pitchFamily="2" charset="-122"/>
              </a:rPr>
              <a:t>         </a:t>
            </a:r>
            <a:r>
              <a:rPr lang="zh-CN" altLang="zh-CN" sz="2000" b="1" dirty="0">
                <a:latin typeface="华文楷体" panose="02010600040101010101" pitchFamily="2" charset="-122"/>
                <a:ea typeface="华文楷体" panose="02010600040101010101" pitchFamily="2" charset="-122"/>
              </a:rPr>
              <a:t>固态硬盘采用存储芯片进行数据存储。固态硬盘的存储芯片主要分为两种：</a:t>
            </a:r>
            <a:endParaRPr lang="en-US" altLang="zh-CN" sz="2000" b="1" dirty="0">
              <a:latin typeface="华文楷体" panose="02010600040101010101" pitchFamily="2" charset="-122"/>
              <a:ea typeface="华文楷体" panose="02010600040101010101" pitchFamily="2" charset="-122"/>
            </a:endParaRPr>
          </a:p>
          <a:p>
            <a:pPr marL="342900" indent="-342900">
              <a:buFont typeface="Wingdings" panose="05000000000000000000" pitchFamily="2" charset="2"/>
              <a:buChar char="p"/>
            </a:pPr>
            <a:r>
              <a:rPr lang="zh-CN" altLang="zh-CN" sz="2000" b="1" dirty="0">
                <a:latin typeface="华文楷体" panose="02010600040101010101" pitchFamily="2" charset="-122"/>
                <a:ea typeface="华文楷体" panose="02010600040101010101" pitchFamily="2" charset="-122"/>
              </a:rPr>
              <a:t>采用闪存作为存储介质的；</a:t>
            </a:r>
            <a:endParaRPr lang="en-US" altLang="zh-CN" sz="2000" b="1" dirty="0">
              <a:latin typeface="华文楷体" panose="02010600040101010101" pitchFamily="2" charset="-122"/>
              <a:ea typeface="华文楷体" panose="02010600040101010101" pitchFamily="2" charset="-122"/>
            </a:endParaRPr>
          </a:p>
          <a:p>
            <a:pPr marL="342900" indent="-342900">
              <a:buFont typeface="Wingdings" panose="05000000000000000000" pitchFamily="2" charset="2"/>
              <a:buChar char="p"/>
            </a:pPr>
            <a:r>
              <a:rPr lang="zh-CN" altLang="zh-CN" sz="2000" b="1" dirty="0">
                <a:latin typeface="华文楷体" panose="02010600040101010101" pitchFamily="2" charset="-122"/>
                <a:ea typeface="华文楷体" panose="02010600040101010101" pitchFamily="2" charset="-122"/>
              </a:rPr>
              <a:t>采用</a:t>
            </a:r>
            <a:r>
              <a:rPr lang="en-US" altLang="zh-CN" sz="2000" b="1" dirty="0">
                <a:latin typeface="华文楷体" panose="02010600040101010101" pitchFamily="2" charset="-122"/>
                <a:ea typeface="华文楷体" panose="02010600040101010101" pitchFamily="2" charset="-122"/>
              </a:rPr>
              <a:t>DRAM</a:t>
            </a:r>
            <a:r>
              <a:rPr lang="zh-CN" altLang="zh-CN" sz="2000" b="1" dirty="0">
                <a:latin typeface="华文楷体" panose="02010600040101010101" pitchFamily="2" charset="-122"/>
                <a:ea typeface="华文楷体" panose="02010600040101010101" pitchFamily="2" charset="-122"/>
              </a:rPr>
              <a:t>作为存储介质的。</a:t>
            </a:r>
            <a:endParaRPr lang="en-US" altLang="zh-CN" sz="2000" b="1" dirty="0">
              <a:latin typeface="华文楷体" panose="02010600040101010101" pitchFamily="2" charset="-122"/>
              <a:ea typeface="华文楷体" panose="02010600040101010101" pitchFamily="2" charset="-122"/>
            </a:endParaRPr>
          </a:p>
          <a:p>
            <a:r>
              <a:rPr lang="en-US" altLang="zh-CN" sz="2000" b="1" dirty="0">
                <a:latin typeface="华文楷体" panose="02010600040101010101" pitchFamily="2" charset="-122"/>
                <a:ea typeface="华文楷体" panose="02010600040101010101" pitchFamily="2" charset="-122"/>
              </a:rPr>
              <a:t>      </a:t>
            </a:r>
            <a:r>
              <a:rPr lang="zh-CN" altLang="zh-CN" sz="2000" b="1" dirty="0">
                <a:latin typeface="华文楷体" panose="02010600040101010101" pitchFamily="2" charset="-122"/>
                <a:ea typeface="华文楷体" panose="02010600040101010101" pitchFamily="2" charset="-122"/>
              </a:rPr>
              <a:t>目前使用较多的主要是采用闪存作为存储介质的固态硬盘</a:t>
            </a:r>
            <a:r>
              <a:rPr lang="zh-CN" altLang="en-US" sz="2000" b="1" dirty="0">
                <a:latin typeface="华文楷体" panose="02010600040101010101" pitchFamily="2" charset="-122"/>
                <a:ea typeface="华文楷体" panose="02010600040101010101" pitchFamily="2" charset="-122"/>
              </a:rPr>
              <a:t>。</a:t>
            </a:r>
          </a:p>
        </p:txBody>
      </p:sp>
      <p:pic>
        <p:nvPicPr>
          <p:cNvPr id="62" name="图片 62" descr="http://n1.itc.cn/img8/wb/smccloud/recom/2015/07/06/143612672228434482.JPE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69866" y="3206877"/>
            <a:ext cx="5669824" cy="3342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98661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3107474998"/>
              </p:ext>
            </p:extLst>
          </p:nvPr>
        </p:nvGraphicFramePr>
        <p:xfrm>
          <a:off x="309033" y="2387597"/>
          <a:ext cx="8462433" cy="3383469"/>
        </p:xfrm>
        <a:graphic>
          <a:graphicData uri="http://schemas.openxmlformats.org/drawingml/2006/table">
            <a:tbl>
              <a:tblPr firstRow="1" firstCol="1" bandRow="1">
                <a:tableStyleId>{5C22544A-7EE6-4342-B048-85BDC9FD1C3A}</a:tableStyleId>
              </a:tblPr>
              <a:tblGrid>
                <a:gridCol w="2820471">
                  <a:extLst>
                    <a:ext uri="{9D8B030D-6E8A-4147-A177-3AD203B41FA5}">
                      <a16:colId xmlns:a16="http://schemas.microsoft.com/office/drawing/2014/main" val="1018027560"/>
                    </a:ext>
                  </a:extLst>
                </a:gridCol>
                <a:gridCol w="2820471">
                  <a:extLst>
                    <a:ext uri="{9D8B030D-6E8A-4147-A177-3AD203B41FA5}">
                      <a16:colId xmlns:a16="http://schemas.microsoft.com/office/drawing/2014/main" val="67717259"/>
                    </a:ext>
                  </a:extLst>
                </a:gridCol>
                <a:gridCol w="2821491">
                  <a:extLst>
                    <a:ext uri="{9D8B030D-6E8A-4147-A177-3AD203B41FA5}">
                      <a16:colId xmlns:a16="http://schemas.microsoft.com/office/drawing/2014/main" val="2339979020"/>
                    </a:ext>
                  </a:extLst>
                </a:gridCol>
              </a:tblGrid>
              <a:tr h="375941">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对比项目</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固态硬盘</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机械硬盘</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09126176"/>
                  </a:ext>
                </a:extLst>
              </a:tr>
              <a:tr h="375941">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容量</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较小</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大</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59886130"/>
                  </a:ext>
                </a:extLst>
              </a:tr>
              <a:tr h="375941">
                <a:tc>
                  <a:txBody>
                    <a:bodyPr/>
                    <a:lstStyle/>
                    <a:p>
                      <a:pPr algn="ctr">
                        <a:lnSpc>
                          <a:spcPct val="125000"/>
                        </a:lnSpc>
                        <a:spcAft>
                          <a:spcPts val="0"/>
                        </a:spcAft>
                      </a:pPr>
                      <a:r>
                        <a:rPr lang="zh-CN" sz="1800" b="1" kern="100" dirty="0">
                          <a:effectLst/>
                          <a:latin typeface="华文楷体" panose="02010600040101010101" pitchFamily="2" charset="-122"/>
                          <a:ea typeface="华文楷体" panose="02010600040101010101" pitchFamily="2" charset="-122"/>
                        </a:rPr>
                        <a:t>读</a:t>
                      </a:r>
                      <a:r>
                        <a:rPr lang="en-US" sz="1800" b="1" kern="100" dirty="0">
                          <a:effectLst/>
                          <a:latin typeface="华文楷体" panose="02010600040101010101" pitchFamily="2" charset="-122"/>
                          <a:ea typeface="华文楷体" panose="02010600040101010101" pitchFamily="2" charset="-122"/>
                        </a:rPr>
                        <a:t>/</a:t>
                      </a:r>
                      <a:r>
                        <a:rPr lang="zh-CN" sz="1800" b="1" kern="100" dirty="0">
                          <a:effectLst/>
                          <a:latin typeface="华文楷体" panose="02010600040101010101" pitchFamily="2" charset="-122"/>
                          <a:ea typeface="华文楷体" panose="02010600040101010101" pitchFamily="2" charset="-122"/>
                        </a:rPr>
                        <a:t>写速度</a:t>
                      </a:r>
                      <a:endParaRPr lang="zh-CN" sz="18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极快</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—般</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44285371"/>
                  </a:ext>
                </a:extLst>
              </a:tr>
              <a:tr h="375941">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写入次数</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5000</a:t>
                      </a:r>
                      <a:r>
                        <a:rPr lang="zh-CN" sz="1800" b="1" kern="100">
                          <a:effectLst/>
                          <a:latin typeface="华文楷体" panose="02010600040101010101" pitchFamily="2" charset="-122"/>
                          <a:ea typeface="华文楷体" panose="02010600040101010101" pitchFamily="2" charset="-122"/>
                        </a:rPr>
                        <a:t>〜</a:t>
                      </a:r>
                      <a:r>
                        <a:rPr lang="en-US" sz="1800" b="1" kern="100">
                          <a:effectLst/>
                          <a:latin typeface="华文楷体" panose="02010600040101010101" pitchFamily="2" charset="-122"/>
                          <a:ea typeface="华文楷体" panose="02010600040101010101" pitchFamily="2" charset="-122"/>
                        </a:rPr>
                        <a:t>100000 </a:t>
                      </a:r>
                      <a:r>
                        <a:rPr lang="zh-CN" sz="1800" b="1" kern="100">
                          <a:effectLst/>
                          <a:latin typeface="华文楷体" panose="02010600040101010101" pitchFamily="2" charset="-122"/>
                          <a:ea typeface="华文楷体" panose="02010600040101010101" pitchFamily="2" charset="-122"/>
                        </a:rPr>
                        <a:t>次</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没有限制</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048537026"/>
                  </a:ext>
                </a:extLst>
              </a:tr>
              <a:tr h="375941">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工作噪声</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极低</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有</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05574004"/>
                  </a:ext>
                </a:extLst>
              </a:tr>
              <a:tr h="375941">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工作温度</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极低</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较高</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22331075"/>
                  </a:ext>
                </a:extLst>
              </a:tr>
              <a:tr h="375941">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防震</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很好</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怕震动</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66358373"/>
                  </a:ext>
                </a:extLst>
              </a:tr>
              <a:tr h="375941">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重量</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低</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高</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12458209"/>
                  </a:ext>
                </a:extLst>
              </a:tr>
              <a:tr h="375941">
                <a:tc>
                  <a:txBody>
                    <a:bodyPr/>
                    <a:lstStyle/>
                    <a:p>
                      <a:pPr algn="ctr">
                        <a:lnSpc>
                          <a:spcPct val="125000"/>
                        </a:lnSpc>
                        <a:spcAft>
                          <a:spcPts val="0"/>
                        </a:spcAft>
                      </a:pPr>
                      <a:r>
                        <a:rPr lang="zh-CN" sz="1800" b="1" kern="100" dirty="0">
                          <a:effectLst/>
                          <a:latin typeface="华文楷体" panose="02010600040101010101" pitchFamily="2" charset="-122"/>
                          <a:ea typeface="华文楷体" panose="02010600040101010101" pitchFamily="2" charset="-122"/>
                        </a:rPr>
                        <a:t>价格</a:t>
                      </a:r>
                      <a:endParaRPr lang="zh-CN" sz="18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高</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800" b="1" kern="100" dirty="0">
                          <a:effectLst/>
                          <a:latin typeface="华文楷体" panose="02010600040101010101" pitchFamily="2" charset="-122"/>
                          <a:ea typeface="华文楷体" panose="02010600040101010101" pitchFamily="2" charset="-122"/>
                        </a:rPr>
                        <a:t>低</a:t>
                      </a:r>
                      <a:endParaRPr lang="zh-CN" sz="18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22898944"/>
                  </a:ext>
                </a:extLst>
              </a:tr>
            </a:tbl>
          </a:graphicData>
        </a:graphic>
      </p:graphicFrame>
      <p:sp>
        <p:nvSpPr>
          <p:cNvPr id="5" name="Rectangle 1"/>
          <p:cNvSpPr>
            <a:spLocks noChangeArrowheads="1"/>
          </p:cNvSpPr>
          <p:nvPr/>
        </p:nvSpPr>
        <p:spPr bwMode="auto">
          <a:xfrm>
            <a:off x="1938020" y="1694291"/>
            <a:ext cx="449353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表</a:t>
            </a:r>
            <a:r>
              <a:rPr kumimoji="0" lang="en-US" altLang="zh-CN" sz="2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10-1</a:t>
            </a:r>
            <a:r>
              <a:rPr kumimoji="0" lang="zh-CN" altLang="en-US" sz="2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固态硬盘和机械硬盘对比</a:t>
            </a:r>
            <a:endParaRPr kumimoji="0" lang="zh-CN"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Arial" panose="020B0604020202020204" pitchFamily="34" charset="0"/>
            </a:endParaRPr>
          </a:p>
        </p:txBody>
      </p:sp>
      <p:sp>
        <p:nvSpPr>
          <p:cNvPr id="6" name="Text Placeholder 1"/>
          <p:cNvSpPr txBox="1">
            <a:spLocks/>
          </p:cNvSpPr>
          <p:nvPr/>
        </p:nvSpPr>
        <p:spPr>
          <a:xfrm>
            <a:off x="659939" y="35895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10.1 </a:t>
            </a:r>
            <a:r>
              <a:rPr lang="zh-CN" altLang="zh-CN" dirty="0">
                <a:latin typeface="华文楷体" panose="02010600040101010101" pitchFamily="2" charset="-122"/>
                <a:ea typeface="华文楷体" panose="02010600040101010101" pitchFamily="2" charset="-122"/>
              </a:rPr>
              <a:t>大容量存储器简介</a:t>
            </a:r>
          </a:p>
        </p:txBody>
      </p:sp>
      <p:sp>
        <p:nvSpPr>
          <p:cNvPr id="7"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8" name="TextBox 1"/>
          <p:cNvSpPr txBox="1">
            <a:spLocks noChangeArrowheads="1"/>
          </p:cNvSpPr>
          <p:nvPr/>
        </p:nvSpPr>
        <p:spPr bwMode="auto">
          <a:xfrm>
            <a:off x="915485" y="1116067"/>
            <a:ext cx="1581166" cy="461665"/>
          </a:xfrm>
          <a:prstGeom prst="rect">
            <a:avLst/>
          </a:prstGeom>
          <a:noFill/>
          <a:ln w="9525">
            <a:noFill/>
            <a:miter lim="800000"/>
            <a:headEnd/>
            <a:tailEnd/>
          </a:ln>
        </p:spPr>
        <p:txBody>
          <a:bodyPr wrap="square">
            <a:spAutoFit/>
          </a:bodyPr>
          <a:lstStyle/>
          <a:p>
            <a:pPr>
              <a:spcBef>
                <a:spcPct val="50000"/>
              </a:spcBef>
            </a:pPr>
            <a:r>
              <a:rPr lang="zh-CN" altLang="en-US" sz="2400" b="1" dirty="0">
                <a:solidFill>
                  <a:srgbClr val="6C0000"/>
                </a:solidFill>
                <a:latin typeface="华文楷体" panose="02010600040101010101" pitchFamily="2" charset="-122"/>
                <a:ea typeface="华文楷体" panose="02010600040101010101" pitchFamily="2" charset="-122"/>
              </a:rPr>
              <a:t>硬盘</a:t>
            </a:r>
            <a:endParaRPr lang="en-US" altLang="zh-CN" sz="2000" b="1" dirty="0">
              <a:solidFill>
                <a:srgbClr val="002060"/>
              </a:solidFill>
              <a:latin typeface="华文楷体" panose="02010600040101010101" pitchFamily="2" charset="-122"/>
              <a:ea typeface="华文楷体" panose="02010600040101010101" pitchFamily="2" charset="-122"/>
            </a:endParaRPr>
          </a:p>
        </p:txBody>
      </p:sp>
      <p:sp>
        <p:nvSpPr>
          <p:cNvPr id="9" name="矩形 8"/>
          <p:cNvSpPr/>
          <p:nvPr/>
        </p:nvSpPr>
        <p:spPr>
          <a:xfrm>
            <a:off x="749035" y="120796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2460643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915485" y="1116067"/>
            <a:ext cx="1581166" cy="461665"/>
          </a:xfrm>
          <a:prstGeom prst="rect">
            <a:avLst/>
          </a:prstGeom>
          <a:noFill/>
          <a:ln w="9525">
            <a:noFill/>
            <a:miter lim="800000"/>
            <a:headEnd/>
            <a:tailEnd/>
          </a:ln>
        </p:spPr>
        <p:txBody>
          <a:bodyPr wrap="square">
            <a:spAutoFit/>
          </a:bodyPr>
          <a:lstStyle/>
          <a:p>
            <a:pPr>
              <a:spcBef>
                <a:spcPct val="50000"/>
              </a:spcBef>
            </a:pPr>
            <a:r>
              <a:rPr lang="zh-CN" altLang="en-US" sz="2400" b="1" dirty="0">
                <a:solidFill>
                  <a:srgbClr val="6C0000"/>
                </a:solidFill>
                <a:latin typeface="华文楷体" panose="02010600040101010101" pitchFamily="2" charset="-122"/>
                <a:ea typeface="华文楷体" panose="02010600040101010101" pitchFamily="2" charset="-122"/>
              </a:rPr>
              <a:t>光盘</a:t>
            </a:r>
            <a:endParaRPr lang="en-US" altLang="zh-CN" sz="2000" b="1" dirty="0">
              <a:solidFill>
                <a:srgbClr val="002060"/>
              </a:solidFill>
              <a:latin typeface="华文楷体" panose="02010600040101010101" pitchFamily="2" charset="-122"/>
              <a:ea typeface="华文楷体" panose="02010600040101010101" pitchFamily="2" charset="-122"/>
            </a:endParaRPr>
          </a:p>
        </p:txBody>
      </p:sp>
      <p:sp>
        <p:nvSpPr>
          <p:cNvPr id="10" name="矩形 9"/>
          <p:cNvSpPr/>
          <p:nvPr/>
        </p:nvSpPr>
        <p:spPr>
          <a:xfrm>
            <a:off x="749035" y="120796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59939" y="35895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10.1 </a:t>
            </a:r>
            <a:r>
              <a:rPr lang="zh-CN" altLang="zh-CN" dirty="0">
                <a:latin typeface="华文楷体" panose="02010600040101010101" pitchFamily="2" charset="-122"/>
                <a:ea typeface="华文楷体" panose="02010600040101010101" pitchFamily="2" charset="-122"/>
              </a:rPr>
              <a:t>大容量存储器简介</a:t>
            </a:r>
          </a:p>
        </p:txBody>
      </p:sp>
      <p:sp>
        <p:nvSpPr>
          <p:cNvPr id="4" name="矩形 3"/>
          <p:cNvSpPr/>
          <p:nvPr/>
        </p:nvSpPr>
        <p:spPr>
          <a:xfrm>
            <a:off x="659939" y="1782445"/>
            <a:ext cx="7618916" cy="3477875"/>
          </a:xfrm>
          <a:prstGeom prst="rect">
            <a:avLst/>
          </a:prstGeom>
        </p:spPr>
        <p:txBody>
          <a:bodyPr wrap="square">
            <a:spAutoFit/>
          </a:bodyPr>
          <a:lstStyle/>
          <a:p>
            <a:r>
              <a:rPr lang="en-US"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光盘全称为光盘存储器，</a:t>
            </a:r>
            <a:r>
              <a:rPr lang="en-US"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CD</a:t>
            </a:r>
            <a:r>
              <a:rPr lang="zh-CN"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光盘、</a:t>
            </a:r>
            <a:r>
              <a:rPr lang="en-US"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DVD</a:t>
            </a:r>
            <a:r>
              <a:rPr lang="zh-CN"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光盘等光存储介质采用的存储方式与硬盘相同，是以</a:t>
            </a:r>
            <a:r>
              <a:rPr lang="en-US"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二进制</a:t>
            </a:r>
            <a:r>
              <a:rPr lang="zh-CN"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数据的形式来存储信息。而要在这些光盘上面存储数据，需要借助激光把电脑转换后的二进制数据刻在扁平、具有反射能力的</a:t>
            </a:r>
            <a:r>
              <a:rPr lang="en-US"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盘片</a:t>
            </a:r>
            <a:r>
              <a:rPr lang="zh-CN"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上</a:t>
            </a:r>
            <a:r>
              <a:rPr lang="zh-CN" altLang="en-US"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endParaRPr lang="en-US"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endParaRPr lang="en-US"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r>
              <a:rPr lang="zh-CN" altLang="zh-CN" sz="2000" b="1" dirty="0">
                <a:solidFill>
                  <a:srgbClr val="00449A"/>
                </a:solidFill>
                <a:latin typeface="华文楷体" panose="02010600040101010101" pitchFamily="2" charset="-122"/>
                <a:ea typeface="华文楷体" panose="02010600040101010101" pitchFamily="2" charset="-122"/>
              </a:rPr>
              <a:t>常用的光存储器可分为下列几种类型</a:t>
            </a:r>
            <a:r>
              <a:rPr lang="zh-CN" altLang="en-US" sz="2000" b="1" dirty="0">
                <a:solidFill>
                  <a:srgbClr val="00449A"/>
                </a:solidFill>
                <a:latin typeface="华文楷体" panose="02010600040101010101" pitchFamily="2" charset="-122"/>
                <a:ea typeface="华文楷体" panose="02010600040101010101" pitchFamily="2" charset="-122"/>
              </a:rPr>
              <a:t>：</a:t>
            </a:r>
            <a:br>
              <a:rPr lang="en-US" altLang="zh-CN" sz="2000" b="1" dirty="0">
                <a:solidFill>
                  <a:srgbClr val="00449A"/>
                </a:solidFill>
                <a:latin typeface="华文楷体" panose="02010600040101010101" pitchFamily="2" charset="-122"/>
                <a:ea typeface="华文楷体" panose="02010600040101010101" pitchFamily="2" charset="-122"/>
              </a:rPr>
            </a:br>
            <a:r>
              <a:rPr lang="zh-CN" altLang="zh-CN" sz="2000" b="1" dirty="0">
                <a:latin typeface="华文楷体" panose="02010600040101010101" pitchFamily="2" charset="-122"/>
                <a:ea typeface="华文楷体" panose="02010600040101010101" pitchFamily="2" charset="-122"/>
              </a:rPr>
              <a:t>（</a:t>
            </a:r>
            <a:r>
              <a:rPr lang="en-US" altLang="zh-CN" sz="2000" b="1" dirty="0">
                <a:latin typeface="华文楷体" panose="02010600040101010101" pitchFamily="2" charset="-122"/>
                <a:ea typeface="华文楷体" panose="02010600040101010101" pitchFamily="2" charset="-122"/>
              </a:rPr>
              <a:t>1</a:t>
            </a:r>
            <a:r>
              <a:rPr lang="zh-CN" altLang="zh-CN" sz="2000" b="1" dirty="0">
                <a:latin typeface="华文楷体" panose="02010600040101010101" pitchFamily="2" charset="-122"/>
                <a:ea typeface="华文楷体" panose="02010600040101010101" pitchFamily="2" charset="-122"/>
              </a:rPr>
              <a:t>）只读型光盘存储器（</a:t>
            </a:r>
            <a:r>
              <a:rPr lang="en-US" altLang="zh-CN" sz="2000" b="1" dirty="0">
                <a:latin typeface="华文楷体" panose="02010600040101010101" pitchFamily="2" charset="-122"/>
                <a:ea typeface="华文楷体" panose="02010600040101010101" pitchFamily="2" charset="-122"/>
              </a:rPr>
              <a:t>CD-ROM</a:t>
            </a:r>
            <a:r>
              <a:rPr lang="zh-CN" altLang="zh-CN" sz="2000" b="1" dirty="0">
                <a:latin typeface="华文楷体" panose="02010600040101010101" pitchFamily="2" charset="-122"/>
                <a:ea typeface="华文楷体" panose="02010600040101010101" pitchFamily="2" charset="-122"/>
              </a:rPr>
              <a:t>：</a:t>
            </a:r>
            <a:r>
              <a:rPr lang="en-US" altLang="zh-CN" sz="2000" b="1" dirty="0">
                <a:latin typeface="华文楷体" panose="02010600040101010101" pitchFamily="2" charset="-122"/>
                <a:ea typeface="华文楷体" panose="02010600040101010101" pitchFamily="2" charset="-122"/>
              </a:rPr>
              <a:t>Compact Disk-Read Only Memory</a:t>
            </a:r>
            <a:r>
              <a:rPr lang="zh-CN" altLang="zh-CN" sz="2000" b="1" dirty="0">
                <a:latin typeface="华文楷体" panose="02010600040101010101" pitchFamily="2" charset="-122"/>
                <a:ea typeface="华文楷体" panose="02010600040101010101" pitchFamily="2" charset="-122"/>
              </a:rPr>
              <a:t>）。</a:t>
            </a:r>
            <a:r>
              <a:rPr lang="en-US" altLang="zh-CN" sz="2000" b="1" dirty="0">
                <a:latin typeface="华文楷体" panose="02010600040101010101" pitchFamily="2" charset="-122"/>
                <a:ea typeface="华文楷体" panose="02010600040101010101" pitchFamily="2" charset="-122"/>
              </a:rPr>
              <a:t> </a:t>
            </a:r>
            <a:br>
              <a:rPr lang="en-US" altLang="zh-CN" sz="2000" b="1" dirty="0">
                <a:latin typeface="华文楷体" panose="02010600040101010101" pitchFamily="2" charset="-122"/>
                <a:ea typeface="华文楷体" panose="02010600040101010101" pitchFamily="2" charset="-122"/>
              </a:rPr>
            </a:br>
            <a:r>
              <a:rPr lang="zh-CN" altLang="zh-CN" sz="2000" b="1" dirty="0">
                <a:latin typeface="华文楷体" panose="02010600040101010101" pitchFamily="2" charset="-122"/>
                <a:ea typeface="华文楷体" panose="02010600040101010101" pitchFamily="2" charset="-122"/>
              </a:rPr>
              <a:t>（</a:t>
            </a:r>
            <a:r>
              <a:rPr lang="en-US" altLang="zh-CN" sz="2000" b="1" dirty="0">
                <a:latin typeface="华文楷体" panose="02010600040101010101" pitchFamily="2" charset="-122"/>
                <a:ea typeface="华文楷体" panose="02010600040101010101" pitchFamily="2" charset="-122"/>
              </a:rPr>
              <a:t>2</a:t>
            </a:r>
            <a:r>
              <a:rPr lang="zh-CN" altLang="zh-CN" sz="2000" b="1" dirty="0">
                <a:latin typeface="华文楷体" panose="02010600040101010101" pitchFamily="2" charset="-122"/>
                <a:ea typeface="华文楷体" panose="02010600040101010101" pitchFamily="2" charset="-122"/>
              </a:rPr>
              <a:t>）只写一次型光盘存储器（</a:t>
            </a:r>
            <a:r>
              <a:rPr lang="en-US" altLang="zh-CN" sz="2000" b="1" dirty="0">
                <a:latin typeface="华文楷体" panose="02010600040101010101" pitchFamily="2" charset="-122"/>
                <a:ea typeface="华文楷体" panose="02010600040101010101" pitchFamily="2" charset="-122"/>
              </a:rPr>
              <a:t>CD-WORM</a:t>
            </a:r>
            <a:r>
              <a:rPr lang="zh-CN" altLang="zh-CN" sz="2000" b="1" dirty="0">
                <a:latin typeface="华文楷体" panose="02010600040101010101" pitchFamily="2" charset="-122"/>
                <a:ea typeface="华文楷体" panose="02010600040101010101" pitchFamily="2" charset="-122"/>
              </a:rPr>
              <a:t>：</a:t>
            </a:r>
            <a:r>
              <a:rPr lang="en-US" altLang="zh-CN" sz="2000" b="1" dirty="0">
                <a:latin typeface="华文楷体" panose="02010600040101010101" pitchFamily="2" charset="-122"/>
                <a:ea typeface="华文楷体" panose="02010600040101010101" pitchFamily="2" charset="-122"/>
              </a:rPr>
              <a:t>Compact Disk-Write Once Read Many</a:t>
            </a:r>
            <a:r>
              <a:rPr lang="zh-CN" altLang="zh-CN" sz="2000" b="1" dirty="0">
                <a:latin typeface="华文楷体" panose="02010600040101010101" pitchFamily="2" charset="-122"/>
                <a:ea typeface="华文楷体" panose="02010600040101010101" pitchFamily="2" charset="-122"/>
              </a:rPr>
              <a:t>）。</a:t>
            </a:r>
            <a:r>
              <a:rPr lang="en-US" altLang="zh-CN" sz="2000" b="1" dirty="0">
                <a:latin typeface="华文楷体" panose="02010600040101010101" pitchFamily="2" charset="-122"/>
                <a:ea typeface="华文楷体" panose="02010600040101010101" pitchFamily="2" charset="-122"/>
              </a:rPr>
              <a:t> </a:t>
            </a:r>
            <a:endParaRPr lang="zh-CN" altLang="zh-CN" sz="2000" b="1" dirty="0">
              <a:latin typeface="华文楷体" panose="02010600040101010101" pitchFamily="2" charset="-122"/>
              <a:ea typeface="华文楷体" panose="02010600040101010101" pitchFamily="2" charset="-122"/>
            </a:endParaRPr>
          </a:p>
          <a:p>
            <a:r>
              <a:rPr lang="zh-CN" altLang="zh-CN" sz="2000" b="1" dirty="0">
                <a:latin typeface="华文楷体" panose="02010600040101010101" pitchFamily="2" charset="-122"/>
                <a:ea typeface="华文楷体" panose="02010600040101010101" pitchFamily="2" charset="-122"/>
              </a:rPr>
              <a:t>（</a:t>
            </a:r>
            <a:r>
              <a:rPr lang="en-US" altLang="zh-CN" sz="2000" b="1" dirty="0">
                <a:latin typeface="华文楷体" panose="02010600040101010101" pitchFamily="2" charset="-122"/>
                <a:ea typeface="华文楷体" panose="02010600040101010101" pitchFamily="2" charset="-122"/>
              </a:rPr>
              <a:t>3</a:t>
            </a:r>
            <a:r>
              <a:rPr lang="zh-CN" altLang="zh-CN" sz="2000" b="1" dirty="0">
                <a:latin typeface="华文楷体" panose="02010600040101010101" pitchFamily="2" charset="-122"/>
                <a:ea typeface="华文楷体" panose="02010600040101010101" pitchFamily="2" charset="-122"/>
              </a:rPr>
              <a:t>）可重写型光盘存储器。</a:t>
            </a:r>
            <a:r>
              <a:rPr lang="en-US" altLang="zh-CN" sz="2000" b="1" dirty="0">
                <a:latin typeface="华文楷体" panose="02010600040101010101" pitchFamily="2" charset="-122"/>
                <a:ea typeface="华文楷体" panose="02010600040101010101" pitchFamily="2" charset="-122"/>
              </a:rPr>
              <a:t> </a:t>
            </a:r>
            <a:endParaRPr lang="zh-CN" altLang="en-US" sz="2000" b="1" dirty="0">
              <a:latin typeface="华文楷体" panose="02010600040101010101" pitchFamily="2" charset="-122"/>
              <a:ea typeface="华文楷体" panose="02010600040101010101" pitchFamily="2" charset="-122"/>
            </a:endParaRPr>
          </a:p>
        </p:txBody>
      </p:sp>
      <p:sp>
        <p:nvSpPr>
          <p:cNvPr id="3" name="矩形 2"/>
          <p:cNvSpPr/>
          <p:nvPr/>
        </p:nvSpPr>
        <p:spPr>
          <a:xfrm>
            <a:off x="2980265" y="4290824"/>
            <a:ext cx="4944534" cy="1938992"/>
          </a:xfrm>
          <a:prstGeom prst="rect">
            <a:avLst/>
          </a:prstGeom>
          <a:solidFill>
            <a:schemeClr val="accent3">
              <a:lumMod val="20000"/>
              <a:lumOff val="80000"/>
            </a:schemeClr>
          </a:solidFill>
          <a:ln>
            <a:solidFill>
              <a:schemeClr val="accent1"/>
            </a:solidFill>
          </a:ln>
        </p:spPr>
        <p:txBody>
          <a:bodyPr wrap="square">
            <a:spAutoFit/>
          </a:bodyPr>
          <a:lstStyle/>
          <a:p>
            <a:pPr indent="266700">
              <a:lnSpc>
                <a:spcPct val="125000"/>
              </a:lnSpc>
            </a:pPr>
            <a:r>
              <a:rPr lang="zh-CN" altLang="zh-CN" sz="2400" b="1" kern="100" dirty="0">
                <a:solidFill>
                  <a:srgbClr val="6C0000"/>
                </a:solidFill>
                <a:latin typeface="Century Gothic" panose="020B0502020202020204" pitchFamily="34" charset="0"/>
                <a:ea typeface="宋体" panose="02010600030101010101" pitchFamily="2" charset="-122"/>
                <a:cs typeface="Times New Roman" panose="02020603050405020304" pitchFamily="18" charset="0"/>
              </a:rPr>
              <a:t>光盘存储器具有下列突出的优点：</a:t>
            </a:r>
            <a:br>
              <a:rPr lang="en-US" altLang="zh-CN" sz="2400" b="1" kern="100" dirty="0">
                <a:solidFill>
                  <a:srgbClr val="6C0000"/>
                </a:solidFill>
                <a:latin typeface="宋体" panose="02010600030101010101" pitchFamily="2" charset="-122"/>
                <a:ea typeface="微软雅黑" panose="020B0503020204020204" pitchFamily="34" charset="-122"/>
                <a:cs typeface="Times New Roman" panose="02020603050405020304" pitchFamily="18" charset="0"/>
              </a:rPr>
            </a:br>
            <a:r>
              <a:rPr lang="en-US" altLang="zh-CN" sz="2400" b="1" kern="100" dirty="0">
                <a:solidFill>
                  <a:srgbClr val="6C0000"/>
                </a:solidFill>
                <a:latin typeface="宋体" panose="02010600030101010101" pitchFamily="2" charset="-122"/>
                <a:ea typeface="微软雅黑" panose="020B0503020204020204" pitchFamily="34" charset="-122"/>
                <a:cs typeface="Times New Roman" panose="02020603050405020304" pitchFamily="18" charset="0"/>
              </a:rPr>
              <a:t>  1</a:t>
            </a:r>
            <a:r>
              <a:rPr lang="zh-CN" altLang="zh-CN" sz="2400" b="1" kern="100" dirty="0">
                <a:solidFill>
                  <a:srgbClr val="6C0000"/>
                </a:solidFill>
                <a:latin typeface="Century Gothic" panose="020B0502020202020204" pitchFamily="34" charset="0"/>
                <a:ea typeface="宋体" panose="02010600030101010101" pitchFamily="2" charset="-122"/>
                <a:cs typeface="Times New Roman" panose="02020603050405020304" pitchFamily="18" charset="0"/>
              </a:rPr>
              <a:t>）存储容量大</a:t>
            </a:r>
            <a:br>
              <a:rPr lang="en-US" altLang="zh-CN" sz="2400" b="1" kern="100" dirty="0">
                <a:solidFill>
                  <a:srgbClr val="6C0000"/>
                </a:solidFill>
                <a:latin typeface="宋体" panose="02010600030101010101" pitchFamily="2" charset="-122"/>
                <a:ea typeface="微软雅黑" panose="020B0503020204020204" pitchFamily="34" charset="-122"/>
                <a:cs typeface="Times New Roman" panose="02020603050405020304" pitchFamily="18" charset="0"/>
              </a:rPr>
            </a:br>
            <a:r>
              <a:rPr lang="en-US" altLang="zh-CN" sz="2400" b="1" kern="100" dirty="0">
                <a:solidFill>
                  <a:srgbClr val="6C0000"/>
                </a:solidFill>
                <a:latin typeface="宋体" panose="02010600030101010101" pitchFamily="2" charset="-122"/>
                <a:ea typeface="微软雅黑" panose="020B0503020204020204" pitchFamily="34" charset="-122"/>
                <a:cs typeface="Times New Roman" panose="02020603050405020304" pitchFamily="18" charset="0"/>
              </a:rPr>
              <a:t>  2</a:t>
            </a:r>
            <a:r>
              <a:rPr lang="zh-CN" altLang="zh-CN" sz="2400" b="1" kern="100" dirty="0">
                <a:solidFill>
                  <a:srgbClr val="6C0000"/>
                </a:solidFill>
                <a:latin typeface="Century Gothic" panose="020B0502020202020204" pitchFamily="34" charset="0"/>
                <a:ea typeface="宋体" panose="02010600030101010101" pitchFamily="2" charset="-122"/>
                <a:cs typeface="Times New Roman" panose="02020603050405020304" pitchFamily="18" charset="0"/>
              </a:rPr>
              <a:t>）可靠性高</a:t>
            </a:r>
            <a:endParaRPr lang="en-US" altLang="zh-CN" sz="2400" b="1" kern="100" dirty="0">
              <a:solidFill>
                <a:srgbClr val="6C0000"/>
              </a:solidFill>
              <a:latin typeface="Century Gothic" panose="020B0502020202020204" pitchFamily="34" charset="0"/>
              <a:ea typeface="宋体" panose="02010600030101010101" pitchFamily="2" charset="-122"/>
              <a:cs typeface="Times New Roman" panose="02020603050405020304" pitchFamily="18" charset="0"/>
            </a:endParaRPr>
          </a:p>
          <a:p>
            <a:pPr indent="266700">
              <a:lnSpc>
                <a:spcPct val="125000"/>
              </a:lnSpc>
            </a:pPr>
            <a:r>
              <a:rPr lang="en-US" altLang="zh-CN" sz="2400" b="1" kern="100" dirty="0">
                <a:solidFill>
                  <a:srgbClr val="6C0000"/>
                </a:solidFill>
                <a:latin typeface="Century Gothic" panose="020B0502020202020204" pitchFamily="34" charset="0"/>
                <a:ea typeface="宋体" panose="02010600030101010101" pitchFamily="2" charset="-122"/>
                <a:cs typeface="Times New Roman" panose="02020603050405020304" pitchFamily="18" charset="0"/>
              </a:rPr>
              <a:t> </a:t>
            </a:r>
            <a:r>
              <a:rPr lang="en-US" altLang="zh-CN" sz="2400" b="1" kern="100" dirty="0">
                <a:solidFill>
                  <a:srgbClr val="6C0000"/>
                </a:solidFill>
                <a:latin typeface="宋体" panose="02010600030101010101" pitchFamily="2" charset="-122"/>
                <a:ea typeface="微软雅黑" panose="020B0503020204020204" pitchFamily="34" charset="-122"/>
                <a:cs typeface="Times New Roman" panose="02020603050405020304" pitchFamily="18" charset="0"/>
              </a:rPr>
              <a:t>3</a:t>
            </a:r>
            <a:r>
              <a:rPr lang="zh-CN" altLang="zh-CN" sz="2400" b="1" kern="100" dirty="0">
                <a:solidFill>
                  <a:srgbClr val="6C0000"/>
                </a:solidFill>
                <a:latin typeface="Century Gothic" panose="020B0502020202020204" pitchFamily="34" charset="0"/>
                <a:ea typeface="宋体" panose="02010600030101010101" pitchFamily="2" charset="-122"/>
                <a:cs typeface="Times New Roman" panose="02020603050405020304" pitchFamily="18" charset="0"/>
              </a:rPr>
              <a:t>）存取速度高。</a:t>
            </a:r>
            <a:endParaRPr lang="zh-CN" altLang="zh-CN" sz="2400" b="1" kern="100" dirty="0">
              <a:solidFill>
                <a:srgbClr val="6C0000"/>
              </a:solidFill>
              <a:latin typeface="Century Gothic" panose="020B0502020202020204" pitchFamily="34"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1663772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915485" y="1116067"/>
            <a:ext cx="1581166" cy="461665"/>
          </a:xfrm>
          <a:prstGeom prst="rect">
            <a:avLst/>
          </a:prstGeom>
          <a:noFill/>
          <a:ln w="9525">
            <a:noFill/>
            <a:miter lim="800000"/>
            <a:headEnd/>
            <a:tailEnd/>
          </a:ln>
        </p:spPr>
        <p:txBody>
          <a:bodyPr wrap="square">
            <a:spAutoFit/>
          </a:bodyPr>
          <a:lstStyle/>
          <a:p>
            <a:pPr>
              <a:spcBef>
                <a:spcPct val="50000"/>
              </a:spcBef>
            </a:pPr>
            <a:r>
              <a:rPr lang="zh-CN" altLang="en-US" sz="2400" b="1" dirty="0">
                <a:solidFill>
                  <a:srgbClr val="6C0000"/>
                </a:solidFill>
                <a:latin typeface="华文楷体" panose="02010600040101010101" pitchFamily="2" charset="-122"/>
                <a:ea typeface="华文楷体" panose="02010600040101010101" pitchFamily="2" charset="-122"/>
              </a:rPr>
              <a:t>磁带</a:t>
            </a:r>
            <a:endParaRPr lang="en-US" altLang="zh-CN" sz="2000" b="1" dirty="0">
              <a:solidFill>
                <a:srgbClr val="002060"/>
              </a:solidFill>
              <a:latin typeface="华文楷体" panose="02010600040101010101" pitchFamily="2" charset="-122"/>
              <a:ea typeface="华文楷体" panose="02010600040101010101" pitchFamily="2" charset="-122"/>
            </a:endParaRPr>
          </a:p>
        </p:txBody>
      </p:sp>
      <p:sp>
        <p:nvSpPr>
          <p:cNvPr id="10" name="矩形 9"/>
          <p:cNvSpPr/>
          <p:nvPr/>
        </p:nvSpPr>
        <p:spPr>
          <a:xfrm>
            <a:off x="749035" y="120796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59939" y="35895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10.1 </a:t>
            </a:r>
            <a:r>
              <a:rPr lang="zh-CN" altLang="zh-CN" dirty="0">
                <a:latin typeface="华文楷体" panose="02010600040101010101" pitchFamily="2" charset="-122"/>
                <a:ea typeface="华文楷体" panose="02010600040101010101" pitchFamily="2" charset="-122"/>
              </a:rPr>
              <a:t>大容量存储器简介</a:t>
            </a:r>
          </a:p>
        </p:txBody>
      </p:sp>
      <p:sp>
        <p:nvSpPr>
          <p:cNvPr id="5" name="矩形 4"/>
          <p:cNvSpPr/>
          <p:nvPr/>
        </p:nvSpPr>
        <p:spPr>
          <a:xfrm>
            <a:off x="813328" y="1722000"/>
            <a:ext cx="7006432" cy="1631216"/>
          </a:xfrm>
          <a:prstGeom prst="rect">
            <a:avLst/>
          </a:prstGeom>
        </p:spPr>
        <p:txBody>
          <a:bodyPr wrap="square">
            <a:spAutoFit/>
          </a:bodyPr>
          <a:lstStyle/>
          <a:p>
            <a:pPr algn="just">
              <a:lnSpc>
                <a:spcPct val="125000"/>
              </a:lnSpc>
              <a:spcAft>
                <a:spcPts val="0"/>
              </a:spcAft>
            </a:pPr>
            <a:r>
              <a:rPr lang="en-US"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磁带存储器则是</a:t>
            </a:r>
            <a:r>
              <a:rPr lang="zh-CN"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以磁带为存储介质，由</a:t>
            </a:r>
            <a:r>
              <a:rPr lang="zh-CN"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磁带机</a:t>
            </a:r>
            <a:r>
              <a:rPr lang="zh-CN"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及其控制器组成的存储设备，是计算机的一种辅助存储器。磁带机由磁带传动机构和</a:t>
            </a:r>
            <a:r>
              <a:rPr lang="zh-CN"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磁头</a:t>
            </a:r>
            <a:r>
              <a:rPr lang="zh-CN"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等组成，能驱动磁带相对磁头运动，用磁头进行</a:t>
            </a:r>
            <a:r>
              <a:rPr lang="zh-CN"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电磁转换</a:t>
            </a:r>
            <a:r>
              <a:rPr lang="zh-CN"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，在磁带上顺序地记录或读出数据。</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6" name="矩形 5"/>
          <p:cNvSpPr/>
          <p:nvPr/>
        </p:nvSpPr>
        <p:spPr>
          <a:xfrm>
            <a:off x="1186613" y="3585516"/>
            <a:ext cx="4063933" cy="400110"/>
          </a:xfrm>
          <a:prstGeom prst="rect">
            <a:avLst/>
          </a:prstGeom>
        </p:spPr>
        <p:txBody>
          <a:bodyPr wrap="none">
            <a:spAutoFit/>
          </a:bodyPr>
          <a:lstStyle/>
          <a:p>
            <a:pPr marL="285750" indent="-285750">
              <a:buFont typeface="Wingdings" panose="05000000000000000000" pitchFamily="2" charset="2"/>
              <a:buChar char="Ø"/>
            </a:pPr>
            <a:r>
              <a:rPr lang="zh-CN" altLang="zh-CN" sz="2000"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磁带存储器以顺序方式存取数据</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7" name="矩形 6"/>
          <p:cNvSpPr/>
          <p:nvPr/>
        </p:nvSpPr>
        <p:spPr>
          <a:xfrm>
            <a:off x="1224677" y="4208433"/>
            <a:ext cx="6361455" cy="707886"/>
          </a:xfrm>
          <a:prstGeom prst="rect">
            <a:avLst/>
          </a:prstGeom>
        </p:spPr>
        <p:txBody>
          <a:bodyPr wrap="square">
            <a:spAutoFit/>
          </a:bodyPr>
          <a:lstStyle/>
          <a:p>
            <a:pPr marL="285750" indent="-285750">
              <a:buFont typeface="Wingdings" panose="05000000000000000000" pitchFamily="2" charset="2"/>
              <a:buChar char="Ø"/>
            </a:pPr>
            <a:r>
              <a:rPr lang="zh-CN" altLang="zh-CN" sz="2000"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磁带存储器</a:t>
            </a:r>
            <a:r>
              <a:rPr lang="zh-CN"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存储容量</a:t>
            </a:r>
            <a:r>
              <a:rPr lang="zh-CN" altLang="zh-CN" sz="2000"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很大，但查找速度慢，一般用做后备</a:t>
            </a:r>
            <a:r>
              <a:rPr lang="zh-CN"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存储装置</a:t>
            </a:r>
            <a:r>
              <a:rPr lang="zh-CN" altLang="en-US"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42756613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915485" y="1116067"/>
            <a:ext cx="1581166" cy="461665"/>
          </a:xfrm>
          <a:prstGeom prst="rect">
            <a:avLst/>
          </a:prstGeom>
          <a:noFill/>
          <a:ln w="9525">
            <a:noFill/>
            <a:miter lim="800000"/>
            <a:headEnd/>
            <a:tailEnd/>
          </a:ln>
        </p:spPr>
        <p:txBody>
          <a:bodyPr wrap="square">
            <a:spAutoFit/>
          </a:bodyPr>
          <a:lstStyle/>
          <a:p>
            <a:pPr>
              <a:spcBef>
                <a:spcPct val="50000"/>
              </a:spcBef>
            </a:pPr>
            <a:r>
              <a:rPr lang="zh-CN" altLang="en-US" sz="2400" b="1" dirty="0">
                <a:solidFill>
                  <a:srgbClr val="6C0000"/>
                </a:solidFill>
                <a:latin typeface="华文楷体" panose="02010600040101010101" pitchFamily="2" charset="-122"/>
                <a:ea typeface="华文楷体" panose="02010600040101010101" pitchFamily="2" charset="-122"/>
              </a:rPr>
              <a:t>磁带</a:t>
            </a:r>
            <a:endParaRPr lang="en-US" altLang="zh-CN" sz="2000" b="1" dirty="0">
              <a:solidFill>
                <a:srgbClr val="002060"/>
              </a:solidFill>
              <a:latin typeface="华文楷体" panose="02010600040101010101" pitchFamily="2" charset="-122"/>
              <a:ea typeface="华文楷体" panose="02010600040101010101" pitchFamily="2" charset="-122"/>
            </a:endParaRPr>
          </a:p>
        </p:txBody>
      </p:sp>
      <p:sp>
        <p:nvSpPr>
          <p:cNvPr id="10" name="矩形 9"/>
          <p:cNvSpPr/>
          <p:nvPr/>
        </p:nvSpPr>
        <p:spPr>
          <a:xfrm>
            <a:off x="749035" y="120796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59939" y="35895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10.1 </a:t>
            </a:r>
            <a:r>
              <a:rPr lang="zh-CN" altLang="zh-CN" dirty="0">
                <a:latin typeface="华文楷体" panose="02010600040101010101" pitchFamily="2" charset="-122"/>
                <a:ea typeface="华文楷体" panose="02010600040101010101" pitchFamily="2" charset="-122"/>
              </a:rPr>
              <a:t>大容量存储器简介</a:t>
            </a:r>
          </a:p>
        </p:txBody>
      </p:sp>
      <p:sp>
        <p:nvSpPr>
          <p:cNvPr id="5" name="矩形 4"/>
          <p:cNvSpPr/>
          <p:nvPr/>
        </p:nvSpPr>
        <p:spPr>
          <a:xfrm>
            <a:off x="813328" y="1722000"/>
            <a:ext cx="7006432" cy="1631216"/>
          </a:xfrm>
          <a:prstGeom prst="rect">
            <a:avLst/>
          </a:prstGeom>
        </p:spPr>
        <p:txBody>
          <a:bodyPr wrap="square">
            <a:spAutoFit/>
          </a:bodyPr>
          <a:lstStyle/>
          <a:p>
            <a:pPr algn="just">
              <a:lnSpc>
                <a:spcPct val="125000"/>
              </a:lnSpc>
              <a:spcAft>
                <a:spcPts val="0"/>
              </a:spcAft>
            </a:pPr>
            <a:r>
              <a:rPr lang="en-US"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磁带存储器则是</a:t>
            </a:r>
            <a:r>
              <a:rPr lang="zh-CN"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以磁带为存储介质，由</a:t>
            </a:r>
            <a:r>
              <a:rPr lang="zh-CN"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磁带机</a:t>
            </a:r>
            <a:r>
              <a:rPr lang="zh-CN"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及其控制器组成的存储设备，是计算机的一种辅助存储器。磁带机由磁带传动机构和</a:t>
            </a:r>
            <a:r>
              <a:rPr lang="zh-CN"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磁头</a:t>
            </a:r>
            <a:r>
              <a:rPr lang="zh-CN"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等组成，能驱动磁带相对磁头运动，用磁头进行</a:t>
            </a:r>
            <a:r>
              <a:rPr lang="zh-CN"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电磁转换</a:t>
            </a:r>
            <a:r>
              <a:rPr lang="zh-CN"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，在磁带上顺序地记录或读出数据。</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6" name="矩形 5"/>
          <p:cNvSpPr/>
          <p:nvPr/>
        </p:nvSpPr>
        <p:spPr>
          <a:xfrm>
            <a:off x="1186613" y="3585516"/>
            <a:ext cx="4063933" cy="400110"/>
          </a:xfrm>
          <a:prstGeom prst="rect">
            <a:avLst/>
          </a:prstGeom>
        </p:spPr>
        <p:txBody>
          <a:bodyPr wrap="none">
            <a:spAutoFit/>
          </a:bodyPr>
          <a:lstStyle/>
          <a:p>
            <a:pPr marL="285750" indent="-285750">
              <a:buFont typeface="Wingdings" panose="05000000000000000000" pitchFamily="2" charset="2"/>
              <a:buChar char="Ø"/>
            </a:pPr>
            <a:r>
              <a:rPr lang="zh-CN" altLang="zh-CN" sz="2000"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磁带存储器以顺序方式存取数据</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7" name="矩形 6"/>
          <p:cNvSpPr/>
          <p:nvPr/>
        </p:nvSpPr>
        <p:spPr>
          <a:xfrm>
            <a:off x="1224677" y="4208433"/>
            <a:ext cx="6361455" cy="707886"/>
          </a:xfrm>
          <a:prstGeom prst="rect">
            <a:avLst/>
          </a:prstGeom>
        </p:spPr>
        <p:txBody>
          <a:bodyPr wrap="square">
            <a:spAutoFit/>
          </a:bodyPr>
          <a:lstStyle/>
          <a:p>
            <a:pPr marL="285750" indent="-285750">
              <a:buFont typeface="Wingdings" panose="05000000000000000000" pitchFamily="2" charset="2"/>
              <a:buChar char="Ø"/>
            </a:pPr>
            <a:r>
              <a:rPr lang="zh-CN" altLang="zh-CN" sz="2000"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磁带存储器</a:t>
            </a:r>
            <a:r>
              <a:rPr lang="zh-CN"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存储容量</a:t>
            </a:r>
            <a:r>
              <a:rPr lang="zh-CN" altLang="zh-CN" sz="2000"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很大，但查找速度慢，一般用做后备</a:t>
            </a:r>
            <a:r>
              <a:rPr lang="zh-CN"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存储装置</a:t>
            </a:r>
            <a:r>
              <a:rPr lang="zh-CN" altLang="en-US"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44803319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915485" y="1116067"/>
            <a:ext cx="1581166" cy="461665"/>
          </a:xfrm>
          <a:prstGeom prst="rect">
            <a:avLst/>
          </a:prstGeom>
          <a:noFill/>
          <a:ln w="9525">
            <a:noFill/>
            <a:miter lim="800000"/>
            <a:headEnd/>
            <a:tailEnd/>
          </a:ln>
        </p:spPr>
        <p:txBody>
          <a:bodyPr wrap="square">
            <a:spAutoFit/>
          </a:bodyPr>
          <a:lstStyle/>
          <a:p>
            <a:pPr>
              <a:spcBef>
                <a:spcPct val="50000"/>
              </a:spcBef>
            </a:pPr>
            <a:r>
              <a:rPr lang="zh-CN" altLang="en-US" sz="2400" b="1" dirty="0">
                <a:solidFill>
                  <a:srgbClr val="6C0000"/>
                </a:solidFill>
                <a:latin typeface="华文楷体" panose="02010600040101010101" pitchFamily="2" charset="-122"/>
                <a:ea typeface="华文楷体" panose="02010600040101010101" pitchFamily="2" charset="-122"/>
              </a:rPr>
              <a:t>磁盘结构</a:t>
            </a:r>
            <a:endParaRPr lang="en-US" altLang="zh-CN" sz="2000" b="1" dirty="0">
              <a:solidFill>
                <a:srgbClr val="002060"/>
              </a:solidFill>
              <a:latin typeface="华文楷体" panose="02010600040101010101" pitchFamily="2" charset="-122"/>
              <a:ea typeface="华文楷体" panose="02010600040101010101" pitchFamily="2" charset="-122"/>
            </a:endParaRPr>
          </a:p>
        </p:txBody>
      </p:sp>
      <p:sp>
        <p:nvSpPr>
          <p:cNvPr id="10" name="矩形 9"/>
          <p:cNvSpPr/>
          <p:nvPr/>
        </p:nvSpPr>
        <p:spPr>
          <a:xfrm>
            <a:off x="749035" y="120796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59939" y="35895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10.2 </a:t>
            </a:r>
            <a:r>
              <a:rPr lang="zh-CN" altLang="en-US" dirty="0">
                <a:latin typeface="华文楷体" panose="02010600040101010101" pitchFamily="2" charset="-122"/>
                <a:ea typeface="华文楷体" panose="02010600040101010101" pitchFamily="2" charset="-122"/>
              </a:rPr>
              <a:t>磁盘基础知识</a:t>
            </a:r>
            <a:endParaRPr lang="zh-CN" altLang="zh-CN" dirty="0">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95" y="1827016"/>
            <a:ext cx="4971481" cy="3597597"/>
          </a:xfrm>
          <a:prstGeom prst="rect">
            <a:avLst/>
          </a:prstGeom>
        </p:spPr>
      </p:pic>
      <p:pic>
        <p:nvPicPr>
          <p:cNvPr id="5" name="图片 4"/>
          <p:cNvPicPr>
            <a:picLocks noChangeAspect="1"/>
          </p:cNvPicPr>
          <p:nvPr/>
        </p:nvPicPr>
        <p:blipFill>
          <a:blip r:embed="rId4"/>
          <a:stretch>
            <a:fillRect/>
          </a:stretch>
        </p:blipFill>
        <p:spPr>
          <a:xfrm>
            <a:off x="4500391" y="1118136"/>
            <a:ext cx="4233144" cy="4709373"/>
          </a:xfrm>
          <a:prstGeom prst="rect">
            <a:avLst/>
          </a:prstGeom>
        </p:spPr>
      </p:pic>
    </p:spTree>
    <p:extLst>
      <p:ext uri="{BB962C8B-B14F-4D97-AF65-F5344CB8AC3E}">
        <p14:creationId xmlns:p14="http://schemas.microsoft.com/office/powerpoint/2010/main" val="277836494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theme/theme1.xml><?xml version="1.0" encoding="utf-8"?>
<a:theme xmlns:a="http://schemas.openxmlformats.org/drawingml/2006/main" name="模板页面">
  <a:themeElements>
    <a:clrScheme name="自定义 95">
      <a:dk1>
        <a:srgbClr val="000000"/>
      </a:dk1>
      <a:lt1>
        <a:srgbClr val="FFFFFF"/>
      </a:lt1>
      <a:dk2>
        <a:srgbClr val="000000"/>
      </a:dk2>
      <a:lt2>
        <a:srgbClr val="FFFDFD"/>
      </a:lt2>
      <a:accent1>
        <a:srgbClr val="F0CEA3"/>
      </a:accent1>
      <a:accent2>
        <a:srgbClr val="C1D9DF"/>
      </a:accent2>
      <a:accent3>
        <a:srgbClr val="D870BB"/>
      </a:accent3>
      <a:accent4>
        <a:srgbClr val="61C09E"/>
      </a:accent4>
      <a:accent5>
        <a:srgbClr val="EFD836"/>
      </a:accent5>
      <a:accent6>
        <a:srgbClr val="73D2E8"/>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模板页面">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ustom Design">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6328</TotalTime>
  <Words>2456</Words>
  <Application>Microsoft Office PowerPoint</Application>
  <PresentationFormat>全屏显示(4:3)</PresentationFormat>
  <Paragraphs>208</Paragraphs>
  <Slides>31</Slides>
  <Notes>12</Notes>
  <HiddenSlides>0</HiddenSlides>
  <MMClips>0</MMClips>
  <ScaleCrop>false</ScaleCrop>
  <HeadingPairs>
    <vt:vector size="6" baseType="variant">
      <vt:variant>
        <vt:lpstr>已用的字体</vt:lpstr>
      </vt:variant>
      <vt:variant>
        <vt:i4>15</vt:i4>
      </vt:variant>
      <vt:variant>
        <vt:lpstr>主题</vt:lpstr>
      </vt:variant>
      <vt:variant>
        <vt:i4>4</vt:i4>
      </vt:variant>
      <vt:variant>
        <vt:lpstr>幻灯片标题</vt:lpstr>
      </vt:variant>
      <vt:variant>
        <vt:i4>31</vt:i4>
      </vt:variant>
    </vt:vector>
  </HeadingPairs>
  <TitlesOfParts>
    <vt:vector size="50" baseType="lpstr">
      <vt:lpstr>DotumChe</vt:lpstr>
      <vt:lpstr>等线</vt:lpstr>
      <vt:lpstr>等线 Light</vt:lpstr>
      <vt:lpstr>仿宋</vt:lpstr>
      <vt:lpstr>华文楷体</vt:lpstr>
      <vt:lpstr>宋体</vt:lpstr>
      <vt:lpstr>微软雅黑</vt:lpstr>
      <vt:lpstr>Arial</vt:lpstr>
      <vt:lpstr>Calibri</vt:lpstr>
      <vt:lpstr>Calibri Light</vt:lpstr>
      <vt:lpstr>Century Gothic</vt:lpstr>
      <vt:lpstr>Helvetica</vt:lpstr>
      <vt:lpstr>Tahoma</vt:lpstr>
      <vt:lpstr>Times New Roman</vt:lpstr>
      <vt:lpstr>Wingdings</vt:lpstr>
      <vt:lpstr>模板页面</vt:lpstr>
      <vt:lpstr>Custom Design</vt:lpstr>
      <vt:lpstr>1_模板页面</vt:lpstr>
      <vt:lpstr>1_Custom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xzyf</cp:lastModifiedBy>
  <cp:revision>1080</cp:revision>
  <dcterms:created xsi:type="dcterms:W3CDTF">2015-08-18T02:51:00Z</dcterms:created>
  <dcterms:modified xsi:type="dcterms:W3CDTF">2020-10-21T08:32:22Z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2017-12-21T08:37:51.7033375Z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KSOProductBuildVer">
    <vt:lpwstr>2052-11.1.0.9339</vt:lpwstr>
  </property>
</Properties>
</file>